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7.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embeddedFontLst>
    <p:embeddedFont>
      <p:font typeface="ADLaM Display" panose="02010000000000000000" pitchFamily="2" charset="0"/>
      <p:regular r:id="rId17"/>
    </p:embeddedFont>
    <p:embeddedFont>
      <p:font typeface="IBM Plex Sans Medium" panose="020B0603050203000203" pitchFamily="34" charset="0"/>
      <p:regular r:id="rId18"/>
      <p:italic r:id="rId19"/>
    </p:embeddedFont>
    <p:embeddedFont>
      <p:font typeface="Lora" pitchFamily="2" charset="0"/>
      <p:regular r:id="rId20"/>
      <p:bold r:id="rId21"/>
      <p:italic r:id="rId22"/>
      <p:boldItalic r:id="rId23"/>
    </p:embeddedFont>
    <p:embeddedFont>
      <p:font typeface="Roboto" panose="02000000000000000000" pitchFamily="2" charset="0"/>
      <p:regular r:id="rId24"/>
      <p:bold r:id="rId25"/>
      <p:italic r:id="rId26"/>
      <p:boldItalic r:id="rId27"/>
    </p:embeddedFont>
    <p:embeddedFont>
      <p:font typeface="Source Sans Pro" panose="020B0503030403020204" pitchFamily="3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98975A3-7511-4249-A3EA-EC159C56ED7C}">
          <p14:sldIdLst>
            <p14:sldId id="256"/>
            <p14:sldId id="257"/>
            <p14:sldId id="258"/>
            <p14:sldId id="259"/>
            <p14:sldId id="260"/>
            <p14:sldId id="261"/>
            <p14:sldId id="262"/>
            <p14:sldId id="263"/>
          </p14:sldIdLst>
        </p14:section>
        <p14:section name="Untitled Section" id="{CFE6440A-68C9-4B3C-9211-523E4CE2340F}">
          <p14:sldIdLst>
            <p14:sldId id="264"/>
            <p14:sldId id="265"/>
            <p14:sldId id="266"/>
            <p14:sldId id="267"/>
            <p14:sldId id="268"/>
            <p14:sldId id="26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5800"/>
    <a:srgbClr val="8C25BE"/>
    <a:srgbClr val="F92F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4" d="100"/>
          <a:sy n="84" d="100"/>
        </p:scale>
        <p:origin x="95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ExcelR%20Solutions\Projects\Ecommerce%20Project\ecommerce\Olist%20Store%20Analysis%20Dashboard.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ExcelR%20Solutions\Projects\Ecommerce%20Project\ecommerce\Olist%20Store%20Analysis%20Dashboard.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ExcelR%20Solutions\Projects\Ecommerce%20Project\ecommerce\Olist%20Store%20Analysis%20Dashboard.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75"/>
      <c:rotY val="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spPr>
            <a:ln>
              <a:noFill/>
            </a:ln>
            <a:effectLst>
              <a:outerShdw blurRad="50800" dist="38100" dir="2700000" algn="tl" rotWithShape="0">
                <a:prstClr val="black">
                  <a:alpha val="40000"/>
                </a:prstClr>
              </a:outerShdw>
            </a:effectLst>
          </c:spPr>
          <c:dPt>
            <c:idx val="0"/>
            <c:bubble3D val="0"/>
            <c:spPr>
              <a:solidFill>
                <a:srgbClr val="8C25BE"/>
              </a:solidFill>
              <a:ln w="25400">
                <a:noFill/>
              </a:ln>
              <a:effectLst>
                <a:outerShdw blurRad="50800" dist="38100" dir="2700000" algn="tl" rotWithShape="0">
                  <a:prstClr val="black">
                    <a:alpha val="40000"/>
                  </a:prstClr>
                </a:outerShdw>
              </a:effectLst>
              <a:sp3d/>
            </c:spPr>
            <c:extLst>
              <c:ext xmlns:c16="http://schemas.microsoft.com/office/drawing/2014/chart" uri="{C3380CC4-5D6E-409C-BE32-E72D297353CC}">
                <c16:uniqueId val="{00000002-5878-4C22-8CE7-2056547376F5}"/>
              </c:ext>
            </c:extLst>
          </c:dPt>
          <c:dPt>
            <c:idx val="1"/>
            <c:bubble3D val="0"/>
            <c:explosion val="7"/>
            <c:spPr>
              <a:solidFill>
                <a:srgbClr val="F92F6D"/>
              </a:solidFill>
              <a:ln w="25400">
                <a:noFill/>
              </a:ln>
              <a:effectLst>
                <a:outerShdw blurRad="50800" dist="38100" dir="2700000" algn="tl" rotWithShape="0">
                  <a:prstClr val="black">
                    <a:alpha val="40000"/>
                  </a:prstClr>
                </a:outerShdw>
              </a:effectLst>
              <a:sp3d/>
            </c:spPr>
            <c:extLst>
              <c:ext xmlns:c16="http://schemas.microsoft.com/office/drawing/2014/chart" uri="{C3380CC4-5D6E-409C-BE32-E72D297353CC}">
                <c16:uniqueId val="{00000001-5878-4C22-8CE7-2056547376F5}"/>
              </c:ext>
            </c:extLst>
          </c:dPt>
          <c:dPt>
            <c:idx val="2"/>
            <c:bubble3D val="0"/>
            <c:spPr>
              <a:solidFill>
                <a:schemeClr val="accent3"/>
              </a:solidFill>
              <a:ln w="25400">
                <a:noFill/>
              </a:ln>
              <a:effectLst>
                <a:outerShdw blurRad="50800" dist="38100" dir="2700000" algn="tl" rotWithShape="0">
                  <a:prstClr val="black">
                    <a:alpha val="40000"/>
                  </a:prstClr>
                </a:outerShdw>
              </a:effectLst>
              <a:sp3d/>
            </c:spPr>
            <c:extLst>
              <c:ext xmlns:c16="http://schemas.microsoft.com/office/drawing/2014/chart" uri="{C3380CC4-5D6E-409C-BE32-E72D297353CC}">
                <c16:uniqueId val="{00000005-96DD-41B3-A30D-E875399A5870}"/>
              </c:ext>
            </c:extLst>
          </c:dPt>
          <c:dPt>
            <c:idx val="3"/>
            <c:bubble3D val="0"/>
            <c:spPr>
              <a:solidFill>
                <a:schemeClr val="accent4"/>
              </a:solidFill>
              <a:ln w="25400">
                <a:noFill/>
              </a:ln>
              <a:effectLst>
                <a:outerShdw blurRad="50800" dist="38100" dir="2700000" algn="tl" rotWithShape="0">
                  <a:prstClr val="black">
                    <a:alpha val="40000"/>
                  </a:prstClr>
                </a:outerShdw>
              </a:effectLst>
              <a:sp3d/>
            </c:spPr>
            <c:extLst>
              <c:ext xmlns:c16="http://schemas.microsoft.com/office/drawing/2014/chart" uri="{C3380CC4-5D6E-409C-BE32-E72D297353CC}">
                <c16:uniqueId val="{00000007-96DD-41B3-A30D-E875399A5870}"/>
              </c:ext>
            </c:extLst>
          </c:dPt>
          <c:cat>
            <c:strRef>
              <c:f>Sheet1!$A$2:$A$5</c:f>
              <c:strCache>
                <c:ptCount val="2"/>
                <c:pt idx="0">
                  <c:v>Weekdays</c:v>
                </c:pt>
                <c:pt idx="1">
                  <c:v>Weekends</c:v>
                </c:pt>
              </c:strCache>
            </c:strRef>
          </c:cat>
          <c:val>
            <c:numRef>
              <c:f>Sheet1!$B$2:$B$5</c:f>
              <c:numCache>
                <c:formatCode>0%</c:formatCode>
                <c:ptCount val="4"/>
                <c:pt idx="0">
                  <c:v>0.77</c:v>
                </c:pt>
                <c:pt idx="1">
                  <c:v>0.23</c:v>
                </c:pt>
              </c:numCache>
            </c:numRef>
          </c:val>
          <c:extLst>
            <c:ext xmlns:c16="http://schemas.microsoft.com/office/drawing/2014/chart" uri="{C3380CC4-5D6E-409C-BE32-E72D297353CC}">
              <c16:uniqueId val="{00000000-5878-4C22-8CE7-2056547376F5}"/>
            </c:ext>
          </c:extLst>
        </c:ser>
        <c:dLbls>
          <c:showLegendKey val="0"/>
          <c:showVal val="0"/>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[Olist Store Analysis Dashboard.xlsx]KPI 2!PivotTable5</c:name>
    <c:fmtId val="13"/>
  </c:pivotSource>
  <c:chart>
    <c:autoTitleDeleted val="0"/>
    <c:pivotFmts>
      <c:pivotFmt>
        <c:idx val="0"/>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pivotFmt>
      <c:pivotFmt>
        <c:idx val="6"/>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'KPI 2'!$B$4:$B$5</c:f>
              <c:strCache>
                <c:ptCount val="1"/>
                <c:pt idx="0">
                  <c:v>1</c:v>
                </c:pt>
              </c:strCache>
            </c:strRef>
          </c:tx>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invertIfNegative val="0"/>
          <c:cat>
            <c:strRef>
              <c:f>'KPI 2'!$A$6:$A$7</c:f>
              <c:strCache>
                <c:ptCount val="1"/>
                <c:pt idx="0">
                  <c:v>credit_card</c:v>
                </c:pt>
              </c:strCache>
            </c:strRef>
          </c:cat>
          <c:val>
            <c:numRef>
              <c:f>'KPI 2'!$B$6:$B$7</c:f>
              <c:numCache>
                <c:formatCode>General</c:formatCode>
                <c:ptCount val="1"/>
                <c:pt idx="0">
                  <c:v>8135</c:v>
                </c:pt>
              </c:numCache>
            </c:numRef>
          </c:val>
          <c:extLst>
            <c:ext xmlns:c16="http://schemas.microsoft.com/office/drawing/2014/chart" uri="{C3380CC4-5D6E-409C-BE32-E72D297353CC}">
              <c16:uniqueId val="{00000000-3FE6-4F4D-BB75-FD7B519A2D82}"/>
            </c:ext>
          </c:extLst>
        </c:ser>
        <c:ser>
          <c:idx val="1"/>
          <c:order val="1"/>
          <c:tx>
            <c:strRef>
              <c:f>'KPI 2'!$C$4:$C$5</c:f>
              <c:strCache>
                <c:ptCount val="1"/>
                <c:pt idx="0">
                  <c:v>2</c:v>
                </c:pt>
              </c:strCache>
            </c:strRef>
          </c:tx>
          <c:spPr>
            <a:gradFill rotWithShape="1">
              <a:gsLst>
                <a:gs pos="0">
                  <a:schemeClr val="accent2"/>
                </a:gs>
                <a:gs pos="100000">
                  <a:schemeClr val="accent2">
                    <a:shade val="48000"/>
                    <a:satMod val="180000"/>
                    <a:lumMod val="94000"/>
                  </a:schemeClr>
                </a:gs>
                <a:gs pos="100000">
                  <a:schemeClr val="accent2">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invertIfNegative val="0"/>
          <c:cat>
            <c:strRef>
              <c:f>'KPI 2'!$A$6:$A$7</c:f>
              <c:strCache>
                <c:ptCount val="1"/>
                <c:pt idx="0">
                  <c:v>credit_card</c:v>
                </c:pt>
              </c:strCache>
            </c:strRef>
          </c:cat>
          <c:val>
            <c:numRef>
              <c:f>'KPI 2'!$C$6:$C$7</c:f>
              <c:numCache>
                <c:formatCode>General</c:formatCode>
                <c:ptCount val="1"/>
                <c:pt idx="0">
                  <c:v>2505</c:v>
                </c:pt>
              </c:numCache>
            </c:numRef>
          </c:val>
          <c:extLst>
            <c:ext xmlns:c16="http://schemas.microsoft.com/office/drawing/2014/chart" uri="{C3380CC4-5D6E-409C-BE32-E72D297353CC}">
              <c16:uniqueId val="{00000001-3FE6-4F4D-BB75-FD7B519A2D82}"/>
            </c:ext>
          </c:extLst>
        </c:ser>
        <c:ser>
          <c:idx val="2"/>
          <c:order val="2"/>
          <c:tx>
            <c:strRef>
              <c:f>'KPI 2'!$D$4:$D$5</c:f>
              <c:strCache>
                <c:ptCount val="1"/>
                <c:pt idx="0">
                  <c:v>3</c:v>
                </c:pt>
              </c:strCache>
            </c:strRef>
          </c:tx>
          <c:spPr>
            <a:gradFill rotWithShape="1">
              <a:gsLst>
                <a:gs pos="0">
                  <a:schemeClr val="accent3"/>
                </a:gs>
                <a:gs pos="100000">
                  <a:schemeClr val="accent3">
                    <a:shade val="48000"/>
                    <a:satMod val="180000"/>
                    <a:lumMod val="94000"/>
                  </a:schemeClr>
                </a:gs>
                <a:gs pos="100000">
                  <a:schemeClr val="accent3">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invertIfNegative val="0"/>
          <c:cat>
            <c:strRef>
              <c:f>'KPI 2'!$A$6:$A$7</c:f>
              <c:strCache>
                <c:ptCount val="1"/>
                <c:pt idx="0">
                  <c:v>credit_card</c:v>
                </c:pt>
              </c:strCache>
            </c:strRef>
          </c:cat>
          <c:val>
            <c:numRef>
              <c:f>'KPI 2'!$D$6:$D$7</c:f>
              <c:numCache>
                <c:formatCode>General</c:formatCode>
                <c:ptCount val="1"/>
                <c:pt idx="0">
                  <c:v>6379</c:v>
                </c:pt>
              </c:numCache>
            </c:numRef>
          </c:val>
          <c:extLst>
            <c:ext xmlns:c16="http://schemas.microsoft.com/office/drawing/2014/chart" uri="{C3380CC4-5D6E-409C-BE32-E72D297353CC}">
              <c16:uniqueId val="{00000002-3FE6-4F4D-BB75-FD7B519A2D82}"/>
            </c:ext>
          </c:extLst>
        </c:ser>
        <c:ser>
          <c:idx val="3"/>
          <c:order val="3"/>
          <c:tx>
            <c:strRef>
              <c:f>'KPI 2'!$E$4:$E$5</c:f>
              <c:strCache>
                <c:ptCount val="1"/>
                <c:pt idx="0">
                  <c:v>4</c:v>
                </c:pt>
              </c:strCache>
            </c:strRef>
          </c:tx>
          <c:spPr>
            <a:gradFill rotWithShape="1">
              <a:gsLst>
                <a:gs pos="0">
                  <a:schemeClr val="accent4"/>
                </a:gs>
                <a:gs pos="100000">
                  <a:schemeClr val="accent4">
                    <a:shade val="48000"/>
                    <a:satMod val="180000"/>
                    <a:lumMod val="94000"/>
                  </a:schemeClr>
                </a:gs>
                <a:gs pos="100000">
                  <a:schemeClr val="accent4">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invertIfNegative val="0"/>
          <c:cat>
            <c:strRef>
              <c:f>'KPI 2'!$A$6:$A$7</c:f>
              <c:strCache>
                <c:ptCount val="1"/>
                <c:pt idx="0">
                  <c:v>credit_card</c:v>
                </c:pt>
              </c:strCache>
            </c:strRef>
          </c:cat>
          <c:val>
            <c:numRef>
              <c:f>'KPI 2'!$E$6:$E$7</c:f>
              <c:numCache>
                <c:formatCode>General</c:formatCode>
                <c:ptCount val="1"/>
                <c:pt idx="0">
                  <c:v>15053</c:v>
                </c:pt>
              </c:numCache>
            </c:numRef>
          </c:val>
          <c:extLst>
            <c:ext xmlns:c16="http://schemas.microsoft.com/office/drawing/2014/chart" uri="{C3380CC4-5D6E-409C-BE32-E72D297353CC}">
              <c16:uniqueId val="{00000003-3FE6-4F4D-BB75-FD7B519A2D82}"/>
            </c:ext>
          </c:extLst>
        </c:ser>
        <c:ser>
          <c:idx val="4"/>
          <c:order val="4"/>
          <c:tx>
            <c:strRef>
              <c:f>'KPI 2'!$F$4:$F$5</c:f>
              <c:strCache>
                <c:ptCount val="1"/>
                <c:pt idx="0">
                  <c:v>5</c:v>
                </c:pt>
              </c:strCache>
            </c:strRef>
          </c:tx>
          <c:spPr>
            <a:gradFill rotWithShape="1">
              <a:gsLst>
                <a:gs pos="0">
                  <a:schemeClr val="accent5"/>
                </a:gs>
                <a:gs pos="100000">
                  <a:schemeClr val="accent5">
                    <a:shade val="48000"/>
                    <a:satMod val="180000"/>
                    <a:lumMod val="94000"/>
                  </a:schemeClr>
                </a:gs>
                <a:gs pos="100000">
                  <a:schemeClr val="accent5">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invertIfNegative val="0"/>
          <c:cat>
            <c:strRef>
              <c:f>'KPI 2'!$A$6:$A$7</c:f>
              <c:strCache>
                <c:ptCount val="1"/>
                <c:pt idx="0">
                  <c:v>credit_card</c:v>
                </c:pt>
              </c:strCache>
            </c:strRef>
          </c:cat>
          <c:val>
            <c:numRef>
              <c:f>'KPI 2'!$F$6:$F$7</c:f>
              <c:numCache>
                <c:formatCode>General</c:formatCode>
                <c:ptCount val="1"/>
                <c:pt idx="0">
                  <c:v>45372</c:v>
                </c:pt>
              </c:numCache>
            </c:numRef>
          </c:val>
          <c:extLst>
            <c:ext xmlns:c16="http://schemas.microsoft.com/office/drawing/2014/chart" uri="{C3380CC4-5D6E-409C-BE32-E72D297353CC}">
              <c16:uniqueId val="{00000004-3FE6-4F4D-BB75-FD7B519A2D82}"/>
            </c:ext>
          </c:extLst>
        </c:ser>
        <c:dLbls>
          <c:showLegendKey val="0"/>
          <c:showVal val="0"/>
          <c:showCatName val="0"/>
          <c:showSerName val="0"/>
          <c:showPercent val="0"/>
          <c:showBubbleSize val="0"/>
        </c:dLbls>
        <c:gapWidth val="100"/>
        <c:overlap val="-24"/>
        <c:axId val="1397937120"/>
        <c:axId val="1397928000"/>
      </c:barChart>
      <c:catAx>
        <c:axId val="139793712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97928000"/>
        <c:crosses val="autoZero"/>
        <c:auto val="1"/>
        <c:lblAlgn val="ctr"/>
        <c:lblOffset val="100"/>
        <c:noMultiLvlLbl val="0"/>
      </c:catAx>
      <c:valAx>
        <c:axId val="13979280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effectLst>
                  <a:outerShdw blurRad="38100" dist="38100" dir="2700000" algn="tl">
                    <a:srgbClr val="000000">
                      <a:alpha val="43137"/>
                    </a:srgbClr>
                  </a:outerShdw>
                </a:effectLst>
                <a:latin typeface="+mn-lt"/>
                <a:ea typeface="+mn-ea"/>
                <a:cs typeface="+mn-cs"/>
              </a:defRPr>
            </a:pPr>
            <a:endParaRPr lang="en-US"/>
          </a:p>
        </c:txPr>
        <c:crossAx val="1397937120"/>
        <c:crosses val="autoZero"/>
        <c:crossBetween val="between"/>
      </c:valAx>
      <c:spPr>
        <a:noFill/>
        <a:ln>
          <a:noFill/>
        </a:ln>
        <a:effectLst>
          <a:outerShdw blurRad="50800" dist="38100" dir="2700000" algn="tl" rotWithShape="0">
            <a:prstClr val="black">
              <a:alpha val="40000"/>
            </a:prstClr>
          </a:outerShdw>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[Olist Store Analysis Dashboard.xlsx]KPI 3!PivotTable7</c:name>
    <c:fmtId val="20"/>
  </c:pivotSource>
  <c:chart>
    <c:autoTitleDeleted val="1"/>
    <c:pivotFmts>
      <c:pivotFmt>
        <c:idx val="0"/>
        <c:spPr>
          <a:solidFill>
            <a:schemeClr val="accent2"/>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cap="none" spc="0" baseline="0">
                  <a:ln w="0"/>
                  <a:solidFill>
                    <a:schemeClr val="lt1"/>
                  </a:solidFill>
                  <a:effectLst>
                    <a:outerShdw blurRad="38100" dist="38100" dir="2700000" algn="tl">
                      <a:srgbClr val="000000">
                        <a:alpha val="43137"/>
                      </a:srgbClr>
                    </a:outerShdw>
                  </a:effectLst>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2"/>
          </a:solidFill>
          <a:ln>
            <a:noFill/>
          </a:ln>
          <a:effectLst>
            <a:outerShdw blurRad="50800" dist="38100" dir="2700000" algn="tl" rotWithShape="0">
              <a:prstClr val="black">
                <a:alpha val="40000"/>
              </a:prstClr>
            </a:outerShdw>
          </a:effectLst>
        </c:spPr>
      </c:pivotFmt>
      <c:pivotFmt>
        <c:idx val="2"/>
        <c:spPr>
          <a:solidFill>
            <a:schemeClr val="accent2"/>
          </a:solidFill>
          <a:ln>
            <a:noFill/>
          </a:ln>
          <a:effectLst>
            <a:outerShdw blurRad="50800" dist="38100" dir="2700000" algn="tl" rotWithShape="0">
              <a:prstClr val="black">
                <a:alpha val="40000"/>
              </a:prstClr>
            </a:outerShdw>
          </a:effectLst>
        </c:spPr>
      </c:pivotFmt>
      <c:pivotFmt>
        <c:idx val="3"/>
        <c:spPr>
          <a:solidFill>
            <a:schemeClr val="accent2"/>
          </a:solidFill>
          <a:ln>
            <a:noFill/>
          </a:ln>
          <a:effectLst>
            <a:outerShdw blurRad="50800" dist="38100" dir="2700000" algn="tl" rotWithShape="0">
              <a:prstClr val="black">
                <a:alpha val="40000"/>
              </a:prstClr>
            </a:outerShdw>
          </a:effectLst>
        </c:spPr>
      </c:pivotFmt>
      <c:pivotFmt>
        <c:idx val="4"/>
        <c:spPr>
          <a:solidFill>
            <a:schemeClr val="accent2"/>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cap="none" spc="0" baseline="0">
                  <a:ln w="0"/>
                  <a:solidFill>
                    <a:schemeClr val="lt1"/>
                  </a:solidFill>
                  <a:effectLst>
                    <a:outerShdw blurRad="38100" dist="38100" dir="2700000" algn="tl">
                      <a:srgbClr val="000000">
                        <a:alpha val="43137"/>
                      </a:srgbClr>
                    </a:outerShdw>
                  </a:effectLst>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5"/>
        <c:spPr>
          <a:solidFill>
            <a:schemeClr val="accent2"/>
          </a:solidFill>
          <a:ln>
            <a:noFill/>
          </a:ln>
          <a:effectLst>
            <a:outerShdw blurRad="50800" dist="38100" dir="2700000" algn="tl" rotWithShape="0">
              <a:prstClr val="black">
                <a:alpha val="40000"/>
              </a:prstClr>
            </a:outerShdw>
          </a:effectLst>
        </c:spPr>
      </c:pivotFmt>
      <c:pivotFmt>
        <c:idx val="6"/>
        <c:spPr>
          <a:solidFill>
            <a:schemeClr val="accent2"/>
          </a:solidFill>
          <a:ln>
            <a:noFill/>
          </a:ln>
          <a:effectLst>
            <a:outerShdw blurRad="50800" dist="38100" dir="2700000" algn="tl" rotWithShape="0">
              <a:prstClr val="black">
                <a:alpha val="40000"/>
              </a:prstClr>
            </a:outerShdw>
          </a:effectLst>
        </c:spPr>
      </c:pivotFmt>
      <c:pivotFmt>
        <c:idx val="7"/>
        <c:spPr>
          <a:solidFill>
            <a:schemeClr val="accent2"/>
          </a:solidFill>
          <a:ln>
            <a:noFill/>
          </a:ln>
          <a:effectLst>
            <a:outerShdw blurRad="50800" dist="38100" dir="2700000" algn="tl" rotWithShape="0">
              <a:prstClr val="black">
                <a:alpha val="40000"/>
              </a:prstClr>
            </a:outerShdw>
          </a:effectLst>
        </c:spPr>
      </c:pivotFmt>
      <c:pivotFmt>
        <c:idx val="8"/>
        <c:spPr>
          <a:solidFill>
            <a:schemeClr val="accent2"/>
          </a:solidFill>
          <a:ln>
            <a:noFill/>
          </a:ln>
          <a:effectLst>
            <a:outerShdw blurRad="50800" dist="38100" dir="2700000" algn="tl" rotWithShape="0">
              <a:prstClr val="black">
                <a:alpha val="4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cap="none" spc="0" baseline="0">
                  <a:ln w="0"/>
                  <a:solidFill>
                    <a:schemeClr val="lt1"/>
                  </a:solidFill>
                  <a:effectLst>
                    <a:outerShdw blurRad="38100" dist="38100" dir="2700000" algn="tl">
                      <a:srgbClr val="000000">
                        <a:alpha val="43137"/>
                      </a:srgbClr>
                    </a:outerShdw>
                  </a:effectLst>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9"/>
        <c:spPr>
          <a:solidFill>
            <a:schemeClr val="accent2"/>
          </a:solidFill>
          <a:ln>
            <a:noFill/>
          </a:ln>
          <a:effectLst>
            <a:outerShdw blurRad="50800" dist="38100" dir="2700000" algn="tl" rotWithShape="0">
              <a:prstClr val="black">
                <a:alpha val="40000"/>
              </a:prstClr>
            </a:outerShdw>
          </a:effectLst>
        </c:spPr>
      </c:pivotFmt>
      <c:pivotFmt>
        <c:idx val="10"/>
        <c:spPr>
          <a:solidFill>
            <a:schemeClr val="accent2"/>
          </a:solidFill>
          <a:ln>
            <a:noFill/>
          </a:ln>
          <a:effectLst>
            <a:outerShdw blurRad="50800" dist="38100" dir="2700000" algn="tl" rotWithShape="0">
              <a:prstClr val="black">
                <a:alpha val="40000"/>
              </a:prstClr>
            </a:outerShdw>
          </a:effectLst>
        </c:spPr>
      </c:pivotFmt>
      <c:pivotFmt>
        <c:idx val="11"/>
        <c:spPr>
          <a:solidFill>
            <a:schemeClr val="accent2"/>
          </a:solidFill>
          <a:ln>
            <a:noFill/>
          </a:ln>
          <a:effectLst>
            <a:outerShdw blurRad="50800" dist="38100" dir="2700000" algn="tl" rotWithShape="0">
              <a:prstClr val="black">
                <a:alpha val="40000"/>
              </a:prstClr>
            </a:outerShdw>
          </a:effectLst>
        </c:spPr>
      </c:pivotFmt>
    </c:pivotFmts>
    <c:plotArea>
      <c:layout/>
      <c:doughnutChart>
        <c:varyColors val="1"/>
        <c:ser>
          <c:idx val="0"/>
          <c:order val="0"/>
          <c:tx>
            <c:strRef>
              <c:f>'KPI 3'!$B$4</c:f>
              <c:strCache>
                <c:ptCount val="1"/>
                <c:pt idx="0">
                  <c:v>Total</c:v>
                </c:pt>
              </c:strCache>
            </c:strRef>
          </c:tx>
          <c:spPr>
            <a:effectLst>
              <a:outerShdw blurRad="50800" dist="38100" dir="2700000" algn="tl" rotWithShape="0">
                <a:prstClr val="black">
                  <a:alpha val="40000"/>
                </a:prstClr>
              </a:outerShdw>
            </a:effectLst>
          </c:spPr>
          <c:dPt>
            <c:idx val="0"/>
            <c:bubble3D val="0"/>
            <c:spPr>
              <a:solidFill>
                <a:srgbClr val="8C25BE"/>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1-CC60-4B33-97DE-B3C7309E3505}"/>
              </c:ext>
            </c:extLst>
          </c:dPt>
          <c:dPt>
            <c:idx val="1"/>
            <c:bubble3D val="0"/>
            <c:spPr>
              <a:solidFill>
                <a:schemeClr val="accent2"/>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3-CC60-4B33-97DE-B3C7309E3505}"/>
              </c:ext>
            </c:extLst>
          </c:dPt>
          <c:dPt>
            <c:idx val="2"/>
            <c:bubble3D val="0"/>
            <c:explosion val="13"/>
            <c:spPr>
              <a:solidFill>
                <a:srgbClr val="F92F6D"/>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5-CC60-4B33-97DE-B3C7309E3505}"/>
              </c:ext>
            </c:extLst>
          </c:dPt>
          <c:dLbls>
            <c:spPr>
              <a:noFill/>
              <a:ln>
                <a:noFill/>
              </a:ln>
              <a:effectLst/>
            </c:spPr>
            <c:txPr>
              <a:bodyPr rot="0" spcFirstLastPara="1" vertOverflow="ellipsis" vert="horz" wrap="square" anchor="ctr" anchorCtr="1"/>
              <a:lstStyle/>
              <a:p>
                <a:pPr>
                  <a:defRPr sz="1100" b="0" i="0" u="none" strike="noStrike" kern="1200" cap="none" spc="0" baseline="0">
                    <a:ln w="0"/>
                    <a:solidFill>
                      <a:schemeClr val="tx1"/>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defRPr>
                </a:pPr>
                <a:endParaRPr lang="en-US"/>
              </a:p>
            </c:txPr>
            <c:showLegendKey val="0"/>
            <c:showVal val="1"/>
            <c:showCatName val="1"/>
            <c:showSerName val="0"/>
            <c:showPercent val="0"/>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'KPI 3'!$A$5:$A$8</c:f>
              <c:strCache>
                <c:ptCount val="3"/>
                <c:pt idx="0">
                  <c:v>eletrodomesticos_2</c:v>
                </c:pt>
                <c:pt idx="1">
                  <c:v>fashion_bolsas_e_acessorios</c:v>
                </c:pt>
                <c:pt idx="2">
                  <c:v>pet_shop</c:v>
                </c:pt>
              </c:strCache>
            </c:strRef>
          </c:cat>
          <c:val>
            <c:numRef>
              <c:f>'KPI 3'!$B$5:$B$8</c:f>
              <c:numCache>
                <c:formatCode>0</c:formatCode>
                <c:ptCount val="3"/>
                <c:pt idx="0">
                  <c:v>26.918918918918919</c:v>
                </c:pt>
                <c:pt idx="1">
                  <c:v>24.605504587155963</c:v>
                </c:pt>
                <c:pt idx="2">
                  <c:v>23.721401204159825</c:v>
                </c:pt>
              </c:numCache>
            </c:numRef>
          </c:val>
          <c:extLst>
            <c:ext xmlns:c16="http://schemas.microsoft.com/office/drawing/2014/chart" uri="{C3380CC4-5D6E-409C-BE32-E72D297353CC}">
              <c16:uniqueId val="{00000006-CC60-4B33-97DE-B3C7309E3505}"/>
            </c:ext>
          </c:extLst>
        </c:ser>
        <c:dLbls>
          <c:showLegendKey val="0"/>
          <c:showVal val="1"/>
          <c:showCatName val="1"/>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100" b="0" cap="none" spc="0">
          <a:ln w="0"/>
          <a:solidFill>
            <a:schemeClr val="tx1"/>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[Olist Store Analysis Dashboard.xlsx]KPI 4!PivotTable1</c:name>
    <c:fmtId val="14"/>
  </c:pivotSource>
  <c:chart>
    <c:autoTitleDeleted val="0"/>
    <c:pivotFmts>
      <c:pivotFmt>
        <c:idx val="0"/>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'KPI 4'!$B$4</c:f>
              <c:strCache>
                <c:ptCount val="1"/>
                <c:pt idx="0">
                  <c:v>Average of order items price</c:v>
                </c:pt>
              </c:strCache>
            </c:strRef>
          </c:tx>
          <c:spPr>
            <a:gradFill rotWithShape="1">
              <a:gsLst>
                <a:gs pos="0">
                  <a:schemeClr val="accent1"/>
                </a:gs>
                <a:gs pos="100000">
                  <a:schemeClr val="accent1">
                    <a:shade val="48000"/>
                    <a:satMod val="180000"/>
                    <a:lumMod val="94000"/>
                  </a:schemeClr>
                </a:gs>
                <a:gs pos="100000">
                  <a:schemeClr val="accent1">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invertIfNegative val="0"/>
          <c:cat>
            <c:strRef>
              <c:f>'KPI 4'!$A$5:$A$6</c:f>
              <c:strCache>
                <c:ptCount val="1"/>
                <c:pt idx="0">
                  <c:v>sao paulo</c:v>
                </c:pt>
              </c:strCache>
            </c:strRef>
          </c:cat>
          <c:val>
            <c:numRef>
              <c:f>'KPI 4'!$B$5:$B$6</c:f>
              <c:numCache>
                <c:formatCode>0</c:formatCode>
                <c:ptCount val="1"/>
                <c:pt idx="0">
                  <c:v>111.14405431559904</c:v>
                </c:pt>
              </c:numCache>
            </c:numRef>
          </c:val>
          <c:extLst>
            <c:ext xmlns:c16="http://schemas.microsoft.com/office/drawing/2014/chart" uri="{C3380CC4-5D6E-409C-BE32-E72D297353CC}">
              <c16:uniqueId val="{00000000-CEC6-438D-85E1-07EE73AB48A7}"/>
            </c:ext>
          </c:extLst>
        </c:ser>
        <c:ser>
          <c:idx val="1"/>
          <c:order val="1"/>
          <c:tx>
            <c:strRef>
              <c:f>'KPI 4'!$C$4</c:f>
              <c:strCache>
                <c:ptCount val="1"/>
                <c:pt idx="0">
                  <c:v>Average of order payment value</c:v>
                </c:pt>
              </c:strCache>
            </c:strRef>
          </c:tx>
          <c:spPr>
            <a:gradFill rotWithShape="1">
              <a:gsLst>
                <a:gs pos="0">
                  <a:schemeClr val="accent2"/>
                </a:gs>
                <a:gs pos="100000">
                  <a:schemeClr val="accent2">
                    <a:shade val="48000"/>
                    <a:satMod val="180000"/>
                    <a:lumMod val="94000"/>
                  </a:schemeClr>
                </a:gs>
                <a:gs pos="100000">
                  <a:schemeClr val="accent2">
                    <a:shade val="48000"/>
                    <a:satMod val="180000"/>
                    <a:lumMod val="94000"/>
                  </a:schemeClr>
                </a:gs>
              </a:gsLst>
              <a:lin ang="4140000" scaled="1"/>
            </a:gradFill>
            <a:ln>
              <a:noFill/>
            </a:ln>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c:spPr>
          <c:invertIfNegative val="0"/>
          <c:cat>
            <c:strRef>
              <c:f>'KPI 4'!$A$5:$A$6</c:f>
              <c:strCache>
                <c:ptCount val="1"/>
                <c:pt idx="0">
                  <c:v>sao paulo</c:v>
                </c:pt>
              </c:strCache>
            </c:strRef>
          </c:cat>
          <c:val>
            <c:numRef>
              <c:f>'KPI 4'!$C$5:$C$6</c:f>
              <c:numCache>
                <c:formatCode>0</c:formatCode>
                <c:ptCount val="1"/>
                <c:pt idx="0">
                  <c:v>138.10837174136557</c:v>
                </c:pt>
              </c:numCache>
            </c:numRef>
          </c:val>
          <c:extLst>
            <c:ext xmlns:c16="http://schemas.microsoft.com/office/drawing/2014/chart" uri="{C3380CC4-5D6E-409C-BE32-E72D297353CC}">
              <c16:uniqueId val="{00000001-CEC6-438D-85E1-07EE73AB48A7}"/>
            </c:ext>
          </c:extLst>
        </c:ser>
        <c:dLbls>
          <c:showLegendKey val="0"/>
          <c:showVal val="0"/>
          <c:showCatName val="0"/>
          <c:showSerName val="0"/>
          <c:showPercent val="0"/>
          <c:showBubbleSize val="0"/>
        </c:dLbls>
        <c:gapWidth val="100"/>
        <c:overlap val="-24"/>
        <c:axId val="1069538672"/>
        <c:axId val="1069541072"/>
      </c:barChart>
      <c:catAx>
        <c:axId val="1069538672"/>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9541072"/>
        <c:crosses val="autoZero"/>
        <c:auto val="1"/>
        <c:lblAlgn val="ctr"/>
        <c:lblOffset val="100"/>
        <c:noMultiLvlLbl val="0"/>
      </c:catAx>
      <c:valAx>
        <c:axId val="106954107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95386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5">
  <a:schemeClr val="accent2"/>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900" kern="1200"/>
  </cs:axisTitle>
  <cs:categoryAxis>
    <cs:lnRef idx="0"/>
    <cs:fillRef idx="0"/>
    <cs:effectRef idx="0"/>
    <cs:fontRef idx="minor">
      <a:schemeClr val="dk1">
        <a:lumMod val="65000"/>
        <a:lumOff val="35000"/>
      </a:schemeClr>
    </cs:fontRef>
    <cs:defRPr sz="900"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9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18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8140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9.xml"/><Relationship Id="rId5" Type="http://schemas.openxmlformats.org/officeDocument/2006/relationships/image" Target="../media/image18.jpg"/><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chart" Target="../charts/char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chart" Target="../charts/chart3.xml"/><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4" name="Text 1"/>
          <p:cNvSpPr/>
          <p:nvPr/>
        </p:nvSpPr>
        <p:spPr>
          <a:xfrm>
            <a:off x="786050" y="2013886"/>
            <a:ext cx="7556421" cy="1449187"/>
          </a:xfrm>
          <a:prstGeom prst="rect">
            <a:avLst/>
          </a:prstGeom>
          <a:noFill/>
          <a:ln/>
        </p:spPr>
        <p:txBody>
          <a:bodyPr wrap="square" lIns="0" tIns="0" rIns="0" bIns="0" rtlCol="0" anchor="t"/>
          <a:lstStyle/>
          <a:p>
            <a:pPr marL="0" indent="0" algn="l">
              <a:lnSpc>
                <a:spcPts val="2850"/>
              </a:lnSpc>
              <a:buNone/>
            </a:pPr>
            <a:r>
              <a:rPr lang="en-US" sz="1750" dirty="0">
                <a:ln w="0"/>
                <a:solidFill>
                  <a:schemeClr val="bg1"/>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This presentation provides a detailed analysis of the Olist store. We focus on data visualization and insights using Excel MySQL, Power Bi and Tableau. The goal is to analyze customer, product, payment, and seller behavior.</a:t>
            </a:r>
          </a:p>
        </p:txBody>
      </p:sp>
      <p:sp>
        <p:nvSpPr>
          <p:cNvPr id="5" name="Text 0">
            <a:extLst>
              <a:ext uri="{FF2B5EF4-FFF2-40B4-BE49-F238E27FC236}">
                <a16:creationId xmlns:a16="http://schemas.microsoft.com/office/drawing/2014/main" id="{9AC730A5-2157-D63A-26AB-4C67D9DE8CFF}"/>
              </a:ext>
            </a:extLst>
          </p:cNvPr>
          <p:cNvSpPr/>
          <p:nvPr/>
        </p:nvSpPr>
        <p:spPr>
          <a:xfrm>
            <a:off x="955833" y="411481"/>
            <a:ext cx="7556421" cy="1449188"/>
          </a:xfrm>
          <a:prstGeom prst="rect">
            <a:avLst/>
          </a:prstGeom>
          <a:noFill/>
          <a:ln/>
          <a:effectLst>
            <a:glow rad="63500">
              <a:schemeClr val="accent2">
                <a:satMod val="175000"/>
                <a:alpha val="40000"/>
              </a:schemeClr>
            </a:glow>
          </a:effectLst>
        </p:spPr>
        <p:txBody>
          <a:bodyPr wrap="none" lIns="0" tIns="0" rIns="0" bIns="0" rtlCol="0" anchor="ctr"/>
          <a:lstStyle/>
          <a:p>
            <a:pPr marL="0" indent="0" algn="ctr">
              <a:lnSpc>
                <a:spcPts val="5000"/>
              </a:lnSpc>
              <a:buNone/>
            </a:pPr>
            <a:r>
              <a:rPr lang="en-US" sz="6600" dirty="0">
                <a:solidFill>
                  <a:srgbClr val="F98AC7"/>
                </a:solidFill>
                <a:effectLst>
                  <a:outerShdw blurRad="38100" dist="38100" dir="2700000" algn="tl">
                    <a:srgbClr val="000000">
                      <a:alpha val="43137"/>
                    </a:srgbClr>
                  </a:outerShdw>
                </a:effectLst>
                <a:latin typeface="Lora" pitchFamily="34" charset="0"/>
                <a:ea typeface="Lora" pitchFamily="34" charset="-122"/>
                <a:cs typeface="Lora" pitchFamily="34" charset="-120"/>
              </a:rPr>
              <a:t>Olist Store Analysis</a:t>
            </a:r>
            <a:endParaRPr lang="en-US" sz="6600" dirty="0">
              <a:effectLst>
                <a:outerShdw blurRad="38100" dist="38100" dir="2700000" algn="tl">
                  <a:srgbClr val="000000">
                    <a:alpha val="43137"/>
                  </a:srgbClr>
                </a:outerShdw>
              </a:effectLst>
            </a:endParaRPr>
          </a:p>
        </p:txBody>
      </p:sp>
      <p:sp>
        <p:nvSpPr>
          <p:cNvPr id="8" name="Text 2">
            <a:extLst>
              <a:ext uri="{FF2B5EF4-FFF2-40B4-BE49-F238E27FC236}">
                <a16:creationId xmlns:a16="http://schemas.microsoft.com/office/drawing/2014/main" id="{EF1310D1-0C66-0225-4938-121A57E4EF59}"/>
              </a:ext>
            </a:extLst>
          </p:cNvPr>
          <p:cNvSpPr/>
          <p:nvPr/>
        </p:nvSpPr>
        <p:spPr>
          <a:xfrm>
            <a:off x="786050" y="3564424"/>
            <a:ext cx="7625477" cy="4379425"/>
          </a:xfrm>
          <a:prstGeom prst="rect">
            <a:avLst/>
          </a:prstGeom>
          <a:noFill/>
          <a:ln/>
        </p:spPr>
        <p:txBody>
          <a:bodyPr wrap="square" lIns="0" tIns="0" rIns="0" bIns="0" rtlCol="0" anchor="t"/>
          <a:lstStyle/>
          <a:p>
            <a:pPr algn="l">
              <a:lnSpc>
                <a:spcPct val="200000"/>
              </a:lnSpc>
            </a:pPr>
            <a:r>
              <a:rPr lang="en-US" sz="2000" spc="300" dirty="0">
                <a:ln w="0"/>
                <a:solidFill>
                  <a:schemeClr val="bg1"/>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Presenting By</a:t>
            </a:r>
          </a:p>
          <a:p>
            <a:pPr marL="342900" indent="-342900" algn="l">
              <a:lnSpc>
                <a:spcPct val="200000"/>
              </a:lnSpc>
              <a:buFont typeface="+mj-lt"/>
              <a:buAutoNum type="arabicPeriod"/>
            </a:pPr>
            <a:r>
              <a:rPr lang="en-US" sz="1700" spc="300" dirty="0">
                <a:ln w="0"/>
                <a:solidFill>
                  <a:schemeClr val="bg1"/>
                </a:solidFill>
                <a:effectLst>
                  <a:outerShdw blurRad="38100" dist="38100" dir="2700000" algn="tl">
                    <a:srgbClr val="000000">
                      <a:alpha val="43137"/>
                    </a:srgbClr>
                  </a:outerShdw>
                </a:effectLst>
                <a:latin typeface="ADLaM Display" panose="02010000000000000000" pitchFamily="2" charset="0"/>
                <a:ea typeface="ADLaM Display" panose="02010000000000000000" pitchFamily="2" charset="0"/>
                <a:cs typeface="ADLaM Display" panose="02010000000000000000" pitchFamily="2" charset="0"/>
              </a:rPr>
              <a:t>SHER UZ ZAMA KHAN
SURA NISHWANTH
SULLA RISHWANTH
JANHAVI SANJAY FARKADE
CHINTHAKAYALA SAITEJA
NAFIZ NAWAB SHAIKH
GULIVINDALA VENKATA RAMA KRISHNA</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 dashboard&#10;&#10;AI-generated content may be incorrect.">
            <a:extLst>
              <a:ext uri="{FF2B5EF4-FFF2-40B4-BE49-F238E27FC236}">
                <a16:creationId xmlns:a16="http://schemas.microsoft.com/office/drawing/2014/main" id="{6B858832-4C54-71A6-A02A-24666D621B9F}"/>
              </a:ext>
            </a:extLst>
          </p:cNvPr>
          <p:cNvPicPr>
            <a:picLocks noChangeAspect="1"/>
          </p:cNvPicPr>
          <p:nvPr/>
        </p:nvPicPr>
        <p:blipFill>
          <a:blip r:embed="rId2"/>
          <a:stretch>
            <a:fillRect/>
          </a:stretch>
        </p:blipFill>
        <p:spPr>
          <a:xfrm>
            <a:off x="0" y="1108710"/>
            <a:ext cx="14630399" cy="7109460"/>
          </a:xfrm>
          <a:prstGeom prst="rect">
            <a:avLst/>
          </a:prstGeom>
        </p:spPr>
      </p:pic>
      <p:sp>
        <p:nvSpPr>
          <p:cNvPr id="6" name="Rectangle 5">
            <a:extLst>
              <a:ext uri="{FF2B5EF4-FFF2-40B4-BE49-F238E27FC236}">
                <a16:creationId xmlns:a16="http://schemas.microsoft.com/office/drawing/2014/main" id="{0253D81C-07F2-B897-1B7E-37A938A97F0D}"/>
              </a:ext>
            </a:extLst>
          </p:cNvPr>
          <p:cNvSpPr/>
          <p:nvPr/>
        </p:nvSpPr>
        <p:spPr>
          <a:xfrm>
            <a:off x="29741" y="36790"/>
            <a:ext cx="5867248" cy="923330"/>
          </a:xfrm>
          <a:prstGeom prst="rect">
            <a:avLst/>
          </a:prstGeom>
          <a:noFill/>
        </p:spPr>
        <p:txBody>
          <a:bodyPr wrap="none" lIns="91440" tIns="45720" rIns="91440" bIns="45720">
            <a:spAutoFit/>
          </a:bodyPr>
          <a:lstStyle/>
          <a:p>
            <a:pPr algn="ctr"/>
            <a:r>
              <a:rPr lang="en-US" sz="5400" b="0" cap="none" spc="0" dirty="0">
                <a:ln w="0"/>
                <a:solidFill>
                  <a:schemeClr val="bg1">
                    <a:lumMod val="95000"/>
                  </a:schemeClr>
                </a:solidFill>
                <a:effectLst>
                  <a:outerShdw blurRad="38100" dist="19050" dir="2700000" algn="tl" rotWithShape="0">
                    <a:schemeClr val="dk1">
                      <a:alpha val="40000"/>
                    </a:schemeClr>
                  </a:outerShdw>
                </a:effectLst>
              </a:rPr>
              <a:t>Power Bi Dashboard</a:t>
            </a:r>
          </a:p>
        </p:txBody>
      </p:sp>
    </p:spTree>
    <p:extLst>
      <p:ext uri="{BB962C8B-B14F-4D97-AF65-F5344CB8AC3E}">
        <p14:creationId xmlns:p14="http://schemas.microsoft.com/office/powerpoint/2010/main" val="275555680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
            <a:extLst>
              <a:ext uri="{FF2B5EF4-FFF2-40B4-BE49-F238E27FC236}">
                <a16:creationId xmlns:a16="http://schemas.microsoft.com/office/drawing/2014/main" id="{34A53436-EC8A-87A6-61A1-65A4B98735C6}"/>
              </a:ext>
            </a:extLst>
          </p:cNvPr>
          <p:cNvPicPr>
            <a:picLocks noChangeAspect="1"/>
          </p:cNvPicPr>
          <p:nvPr/>
        </p:nvPicPr>
        <p:blipFill>
          <a:blip r:embed="rId2"/>
          <a:stretch>
            <a:fillRect/>
          </a:stretch>
        </p:blipFill>
        <p:spPr>
          <a:xfrm>
            <a:off x="0" y="935903"/>
            <a:ext cx="14630400" cy="7293697"/>
          </a:xfrm>
          <a:prstGeom prst="rect">
            <a:avLst/>
          </a:prstGeom>
        </p:spPr>
      </p:pic>
      <p:sp>
        <p:nvSpPr>
          <p:cNvPr id="4" name="Rectangle 3">
            <a:extLst>
              <a:ext uri="{FF2B5EF4-FFF2-40B4-BE49-F238E27FC236}">
                <a16:creationId xmlns:a16="http://schemas.microsoft.com/office/drawing/2014/main" id="{F5744992-5CE4-4420-360D-F3977FAB8577}"/>
              </a:ext>
            </a:extLst>
          </p:cNvPr>
          <p:cNvSpPr/>
          <p:nvPr/>
        </p:nvSpPr>
        <p:spPr>
          <a:xfrm>
            <a:off x="-3949" y="0"/>
            <a:ext cx="5571269" cy="923330"/>
          </a:xfrm>
          <a:prstGeom prst="rect">
            <a:avLst/>
          </a:prstGeom>
          <a:noFill/>
        </p:spPr>
        <p:txBody>
          <a:bodyPr wrap="none" lIns="91440" tIns="45720" rIns="91440" bIns="45720">
            <a:spAutoFit/>
          </a:bodyPr>
          <a:lstStyle/>
          <a:p>
            <a:pPr algn="ctr"/>
            <a:r>
              <a:rPr lang="en-US" sz="5400" b="0" cap="none" spc="0" dirty="0">
                <a:ln w="0"/>
                <a:solidFill>
                  <a:schemeClr val="bg1">
                    <a:lumMod val="95000"/>
                  </a:schemeClr>
                </a:solidFill>
                <a:effectLst>
                  <a:outerShdw blurRad="38100" dist="19050" dir="2700000" algn="tl" rotWithShape="0">
                    <a:schemeClr val="dk1">
                      <a:alpha val="40000"/>
                    </a:schemeClr>
                  </a:outerShdw>
                </a:effectLst>
              </a:rPr>
              <a:t>Tableau Dashboard</a:t>
            </a:r>
          </a:p>
        </p:txBody>
      </p:sp>
    </p:spTree>
    <p:extLst>
      <p:ext uri="{BB962C8B-B14F-4D97-AF65-F5344CB8AC3E}">
        <p14:creationId xmlns:p14="http://schemas.microsoft.com/office/powerpoint/2010/main" val="210512971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D71CC0C2-176E-8687-996B-BBA17E33722B}"/>
              </a:ext>
            </a:extLst>
          </p:cNvPr>
          <p:cNvPicPr>
            <a:picLocks noChangeAspect="1"/>
          </p:cNvPicPr>
          <p:nvPr/>
        </p:nvPicPr>
        <p:blipFill>
          <a:blip r:embed="rId2"/>
          <a:stretch>
            <a:fillRect/>
          </a:stretch>
        </p:blipFill>
        <p:spPr>
          <a:xfrm>
            <a:off x="5657850" y="4030067"/>
            <a:ext cx="8972550" cy="4107179"/>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B3CD4557-5F21-A20D-78DA-24262A62351E}"/>
              </a:ext>
            </a:extLst>
          </p:cNvPr>
          <p:cNvPicPr>
            <a:picLocks noChangeAspect="1"/>
          </p:cNvPicPr>
          <p:nvPr/>
        </p:nvPicPr>
        <p:blipFill>
          <a:blip r:embed="rId3"/>
          <a:stretch>
            <a:fillRect/>
          </a:stretch>
        </p:blipFill>
        <p:spPr>
          <a:xfrm>
            <a:off x="85725" y="1859242"/>
            <a:ext cx="4800600" cy="2447925"/>
          </a:xfrm>
          <a:prstGeom prst="rect">
            <a:avLst/>
          </a:prstGeom>
        </p:spPr>
      </p:pic>
      <p:pic>
        <p:nvPicPr>
          <p:cNvPr id="7" name="Picture 6" descr="A screenshot of a computer program&#10;&#10;AI-generated content may be incorrect.">
            <a:extLst>
              <a:ext uri="{FF2B5EF4-FFF2-40B4-BE49-F238E27FC236}">
                <a16:creationId xmlns:a16="http://schemas.microsoft.com/office/drawing/2014/main" id="{F08D9D0F-6668-B6D4-C101-CA028E5C40FC}"/>
              </a:ext>
            </a:extLst>
          </p:cNvPr>
          <p:cNvPicPr>
            <a:picLocks noChangeAspect="1"/>
          </p:cNvPicPr>
          <p:nvPr/>
        </p:nvPicPr>
        <p:blipFill>
          <a:blip r:embed="rId4"/>
          <a:stretch>
            <a:fillRect/>
          </a:stretch>
        </p:blipFill>
        <p:spPr>
          <a:xfrm>
            <a:off x="85725" y="4674869"/>
            <a:ext cx="4800600" cy="2194561"/>
          </a:xfrm>
          <a:prstGeom prst="rect">
            <a:avLst/>
          </a:prstGeom>
        </p:spPr>
      </p:pic>
      <p:pic>
        <p:nvPicPr>
          <p:cNvPr id="9" name="Picture 8" descr="A screenshot of a computer&#10;&#10;AI-generated content may be incorrect.">
            <a:extLst>
              <a:ext uri="{FF2B5EF4-FFF2-40B4-BE49-F238E27FC236}">
                <a16:creationId xmlns:a16="http://schemas.microsoft.com/office/drawing/2014/main" id="{5C8D0BC6-97B5-12B9-0ADD-0E0EC582DF73}"/>
              </a:ext>
            </a:extLst>
          </p:cNvPr>
          <p:cNvPicPr>
            <a:picLocks noChangeAspect="1"/>
          </p:cNvPicPr>
          <p:nvPr/>
        </p:nvPicPr>
        <p:blipFill>
          <a:blip r:embed="rId5"/>
          <a:stretch>
            <a:fillRect/>
          </a:stretch>
        </p:blipFill>
        <p:spPr>
          <a:xfrm>
            <a:off x="5657850" y="286431"/>
            <a:ext cx="8972550" cy="3533775"/>
          </a:xfrm>
          <a:prstGeom prst="rect">
            <a:avLst/>
          </a:prstGeom>
        </p:spPr>
      </p:pic>
      <p:sp>
        <p:nvSpPr>
          <p:cNvPr id="10" name="Rectangle 9">
            <a:extLst>
              <a:ext uri="{FF2B5EF4-FFF2-40B4-BE49-F238E27FC236}">
                <a16:creationId xmlns:a16="http://schemas.microsoft.com/office/drawing/2014/main" id="{9D819F26-8EEE-B1C1-7599-403B53FB5968}"/>
              </a:ext>
            </a:extLst>
          </p:cNvPr>
          <p:cNvSpPr/>
          <p:nvPr/>
        </p:nvSpPr>
        <p:spPr>
          <a:xfrm>
            <a:off x="85725" y="286431"/>
            <a:ext cx="5373715"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MySQL Dashboard</a:t>
            </a:r>
          </a:p>
        </p:txBody>
      </p:sp>
    </p:spTree>
    <p:extLst>
      <p:ext uri="{BB962C8B-B14F-4D97-AF65-F5344CB8AC3E}">
        <p14:creationId xmlns:p14="http://schemas.microsoft.com/office/powerpoint/2010/main" val="12488992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descr="preencoded.png">
            <a:extLst>
              <a:ext uri="{FF2B5EF4-FFF2-40B4-BE49-F238E27FC236}">
                <a16:creationId xmlns:a16="http://schemas.microsoft.com/office/drawing/2014/main" id="{CD286E63-9362-BA6F-533D-D6CEC7EE5022}"/>
              </a:ext>
            </a:extLst>
          </p:cNvPr>
          <p:cNvPicPr>
            <a:picLocks noChangeAspect="1"/>
          </p:cNvPicPr>
          <p:nvPr/>
        </p:nvPicPr>
        <p:blipFill>
          <a:blip r:embed="rId2"/>
          <a:stretch>
            <a:fillRect/>
          </a:stretch>
        </p:blipFill>
        <p:spPr>
          <a:xfrm>
            <a:off x="9144000" y="0"/>
            <a:ext cx="5486400" cy="8229600"/>
          </a:xfrm>
          <a:prstGeom prst="rect">
            <a:avLst/>
          </a:prstGeom>
        </p:spPr>
      </p:pic>
      <p:sp>
        <p:nvSpPr>
          <p:cNvPr id="4" name="Text 0">
            <a:extLst>
              <a:ext uri="{FF2B5EF4-FFF2-40B4-BE49-F238E27FC236}">
                <a16:creationId xmlns:a16="http://schemas.microsoft.com/office/drawing/2014/main" id="{82F7DF68-54F5-4086-A3D1-B9CB87B21545}"/>
              </a:ext>
            </a:extLst>
          </p:cNvPr>
          <p:cNvSpPr/>
          <p:nvPr/>
        </p:nvSpPr>
        <p:spPr>
          <a:xfrm>
            <a:off x="837724" y="1066800"/>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ADLaM Display" panose="02010000000000000000" pitchFamily="2" charset="0"/>
                <a:cs typeface="ADLaM Display" panose="02010000000000000000" pitchFamily="2" charset="0"/>
              </a:rPr>
              <a:t>Summary &amp; Insights</a:t>
            </a:r>
            <a:endParaRPr lang="en-US" sz="4400" dirty="0"/>
          </a:p>
        </p:txBody>
      </p:sp>
      <p:sp>
        <p:nvSpPr>
          <p:cNvPr id="5" name="Text 1">
            <a:extLst>
              <a:ext uri="{FF2B5EF4-FFF2-40B4-BE49-F238E27FC236}">
                <a16:creationId xmlns:a16="http://schemas.microsoft.com/office/drawing/2014/main" id="{22CBE7F5-6142-1197-12B9-3C5DB72DAFD0}"/>
              </a:ext>
            </a:extLst>
          </p:cNvPr>
          <p:cNvSpPr/>
          <p:nvPr/>
        </p:nvSpPr>
        <p:spPr>
          <a:xfrm>
            <a:off x="837724" y="2129790"/>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D6E5EF"/>
                </a:solidFill>
                <a:latin typeface="Source Sans Pro" pitchFamily="34" charset="0"/>
                <a:ea typeface="Source Sans Pro" pitchFamily="34" charset="-122"/>
                <a:cs typeface="ADLaM Display" panose="02010000000000000000" pitchFamily="2" charset="0"/>
              </a:rPr>
              <a:t>96,000+ customers, 3,000+ sellers</a:t>
            </a:r>
            <a:endParaRPr lang="en-US" sz="1850" dirty="0"/>
          </a:p>
        </p:txBody>
      </p:sp>
      <p:sp>
        <p:nvSpPr>
          <p:cNvPr id="6" name="Text 2">
            <a:extLst>
              <a:ext uri="{FF2B5EF4-FFF2-40B4-BE49-F238E27FC236}">
                <a16:creationId xmlns:a16="http://schemas.microsoft.com/office/drawing/2014/main" id="{2A1D6F6D-06DF-25A7-838A-2F7E93CCA018}"/>
              </a:ext>
            </a:extLst>
          </p:cNvPr>
          <p:cNvSpPr/>
          <p:nvPr/>
        </p:nvSpPr>
        <p:spPr>
          <a:xfrm>
            <a:off x="837724" y="2596515"/>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D6E5EF"/>
                </a:solidFill>
                <a:latin typeface="Source Sans Pro" pitchFamily="34" charset="0"/>
                <a:ea typeface="Source Sans Pro" pitchFamily="34" charset="-122"/>
                <a:cs typeface="ADLaM Display" panose="02010000000000000000" pitchFamily="2" charset="0"/>
              </a:rPr>
              <a:t>Total revenue: $16M | Profit: $2.4M</a:t>
            </a:r>
            <a:endParaRPr lang="en-US" sz="1850" dirty="0"/>
          </a:p>
        </p:txBody>
      </p:sp>
      <p:sp>
        <p:nvSpPr>
          <p:cNvPr id="7" name="Text 3">
            <a:extLst>
              <a:ext uri="{FF2B5EF4-FFF2-40B4-BE49-F238E27FC236}">
                <a16:creationId xmlns:a16="http://schemas.microsoft.com/office/drawing/2014/main" id="{C9F94D14-93FA-7D89-4A5A-B72B7AB5791F}"/>
              </a:ext>
            </a:extLst>
          </p:cNvPr>
          <p:cNvSpPr/>
          <p:nvPr/>
        </p:nvSpPr>
        <p:spPr>
          <a:xfrm>
            <a:off x="837724" y="3063240"/>
            <a:ext cx="7468553" cy="766048"/>
          </a:xfrm>
          <a:prstGeom prst="rect">
            <a:avLst/>
          </a:prstGeom>
          <a:noFill/>
          <a:ln/>
        </p:spPr>
        <p:txBody>
          <a:bodyPr wrap="square" lIns="0" tIns="0" rIns="0" bIns="0" rtlCol="0" anchor="t"/>
          <a:lstStyle/>
          <a:p>
            <a:pPr marL="342900" indent="-342900" algn="l">
              <a:lnSpc>
                <a:spcPts val="3000"/>
              </a:lnSpc>
              <a:buSzPct val="100000"/>
              <a:buChar char="•"/>
            </a:pPr>
            <a:r>
              <a:rPr lang="en-US" sz="1850" dirty="0">
                <a:solidFill>
                  <a:srgbClr val="D6E5EF"/>
                </a:solidFill>
                <a:latin typeface="Source Sans Pro" pitchFamily="34" charset="0"/>
                <a:ea typeface="Source Sans Pro" pitchFamily="34" charset="-122"/>
                <a:cs typeface="ADLaM Display" panose="02010000000000000000" pitchFamily="2" charset="0"/>
              </a:rPr>
              <a:t>Most sales on weekdays; best performance in health and beauty categories</a:t>
            </a:r>
            <a:endParaRPr lang="en-US" sz="1850" dirty="0"/>
          </a:p>
        </p:txBody>
      </p:sp>
      <p:sp>
        <p:nvSpPr>
          <p:cNvPr id="8" name="Text 4">
            <a:extLst>
              <a:ext uri="{FF2B5EF4-FFF2-40B4-BE49-F238E27FC236}">
                <a16:creationId xmlns:a16="http://schemas.microsoft.com/office/drawing/2014/main" id="{A804614C-D179-9398-2389-5D72BB8A2066}"/>
              </a:ext>
            </a:extLst>
          </p:cNvPr>
          <p:cNvSpPr/>
          <p:nvPr/>
        </p:nvSpPr>
        <p:spPr>
          <a:xfrm>
            <a:off x="837724" y="4098488"/>
            <a:ext cx="7468553" cy="3064193"/>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Pro" pitchFamily="34" charset="0"/>
                <a:ea typeface="Source Sans Pro" pitchFamily="34" charset="-122"/>
                <a:cs typeface="ADLaM Display" panose="02010000000000000000" pitchFamily="2" charset="0"/>
              </a:rPr>
              <a:t>In summary, the Olist store has a substantial customer base and seller network, generating significant revenue and profit. The dominance of weekday sales and the strong performance of health and beauty products highlight key areas of strength. Moving forward, Olist can leverage these insights to optimize marketing campaigns, improve logistical efficiency, and drive sustained growth across all product categories. The insights gained from this data visualization project provide a solid foundation for data-driven decision-making at Olist.</a:t>
            </a:r>
            <a:endParaRPr lang="en-US" sz="1850" dirty="0"/>
          </a:p>
        </p:txBody>
      </p:sp>
    </p:spTree>
    <p:extLst>
      <p:ext uri="{BB962C8B-B14F-4D97-AF65-F5344CB8AC3E}">
        <p14:creationId xmlns:p14="http://schemas.microsoft.com/office/powerpoint/2010/main" val="38296221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DB05DB7-7DC0-24E3-77CF-E672951D425B}"/>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0" y="1"/>
            <a:ext cx="14630400" cy="8202091"/>
          </a:xfrm>
          <a:prstGeom prst="rect">
            <a:avLst/>
          </a:prstGeom>
          <a:solidFill>
            <a:schemeClr val="tx1">
              <a:lumMod val="95000"/>
              <a:lumOff val="5000"/>
              <a:alpha val="85000"/>
            </a:schemeClr>
          </a:solidFill>
          <a:ln>
            <a:noFill/>
          </a:ln>
        </p:spPr>
      </p:pic>
      <p:sp>
        <p:nvSpPr>
          <p:cNvPr id="9" name="Rectangle 8">
            <a:extLst>
              <a:ext uri="{FF2B5EF4-FFF2-40B4-BE49-F238E27FC236}">
                <a16:creationId xmlns:a16="http://schemas.microsoft.com/office/drawing/2014/main" id="{36386B27-C9DC-AD17-02A9-04AC834B2643}"/>
              </a:ext>
              <a:ext uri="{C183D7F6-B498-43B3-948B-1728B52AA6E4}">
                <adec:decorative xmlns:adec="http://schemas.microsoft.com/office/drawing/2017/decorative" val="1"/>
              </a:ext>
            </a:extLst>
          </p:cNvPr>
          <p:cNvSpPr/>
          <p:nvPr/>
        </p:nvSpPr>
        <p:spPr>
          <a:xfrm>
            <a:off x="0" y="0"/>
            <a:ext cx="14630400" cy="8202092"/>
          </a:xfrm>
          <a:prstGeom prst="rect">
            <a:avLst/>
          </a:prstGeom>
          <a:solidFill>
            <a:schemeClr val="tx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Rounded Corners 9">
            <a:extLst>
              <a:ext uri="{FF2B5EF4-FFF2-40B4-BE49-F238E27FC236}">
                <a16:creationId xmlns:a16="http://schemas.microsoft.com/office/drawing/2014/main" id="{8322AEDD-4470-CF82-F92A-200E133AC379}"/>
              </a:ext>
              <a:ext uri="{C183D7F6-B498-43B3-948B-1728B52AA6E4}">
                <adec:decorative xmlns:adec="http://schemas.microsoft.com/office/drawing/2017/decorative" val="1"/>
              </a:ext>
            </a:extLst>
          </p:cNvPr>
          <p:cNvSpPr/>
          <p:nvPr/>
        </p:nvSpPr>
        <p:spPr>
          <a:xfrm rot="18900000">
            <a:off x="2675379" y="1812844"/>
            <a:ext cx="9255844" cy="4612453"/>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4DEDD001-F37B-25BC-7D17-D7CBC071B72E}"/>
              </a:ext>
            </a:extLst>
          </p:cNvPr>
          <p:cNvSpPr txBox="1"/>
          <p:nvPr/>
        </p:nvSpPr>
        <p:spPr>
          <a:xfrm>
            <a:off x="3350310" y="3530807"/>
            <a:ext cx="7929782" cy="1200329"/>
          </a:xfrm>
          <a:prstGeom prst="rect">
            <a:avLst/>
          </a:prstGeom>
          <a:noFill/>
        </p:spPr>
        <p:txBody>
          <a:bodyPr wrap="square" rtlCol="0" anchor="ctr">
            <a:spAutoFit/>
          </a:bodyPr>
          <a:lstStyle/>
          <a:p>
            <a:pPr algn="ctr"/>
            <a:r>
              <a:rPr lang="en-US" sz="7200" dirty="0">
                <a:solidFill>
                  <a:schemeClr val="bg1"/>
                </a:solidFill>
                <a:latin typeface="+mj-lt"/>
              </a:rPr>
              <a:t>THANK YOU</a:t>
            </a:r>
          </a:p>
        </p:txBody>
      </p:sp>
      <p:sp>
        <p:nvSpPr>
          <p:cNvPr id="13" name="Rectangle: Rounded Corners 12">
            <a:extLst>
              <a:ext uri="{FF2B5EF4-FFF2-40B4-BE49-F238E27FC236}">
                <a16:creationId xmlns:a16="http://schemas.microsoft.com/office/drawing/2014/main" id="{68F22315-C845-4B6D-7EAA-199640146155}"/>
              </a:ext>
              <a:ext uri="{C183D7F6-B498-43B3-948B-1728B52AA6E4}">
                <adec:decorative xmlns:adec="http://schemas.microsoft.com/office/drawing/2017/decorative" val="1"/>
              </a:ext>
            </a:extLst>
          </p:cNvPr>
          <p:cNvSpPr/>
          <p:nvPr/>
        </p:nvSpPr>
        <p:spPr>
          <a:xfrm rot="18900000">
            <a:off x="3785853" y="4951020"/>
            <a:ext cx="3804106" cy="1895694"/>
          </a:xfrm>
          <a:prstGeom prst="roundRect">
            <a:avLst>
              <a:gd name="adj" fmla="val 11080"/>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Rounded Corners 13">
            <a:extLst>
              <a:ext uri="{FF2B5EF4-FFF2-40B4-BE49-F238E27FC236}">
                <a16:creationId xmlns:a16="http://schemas.microsoft.com/office/drawing/2014/main" id="{A8DC0593-5F97-CBF3-4871-E1455B104E95}"/>
              </a:ext>
              <a:ext uri="{C183D7F6-B498-43B3-948B-1728B52AA6E4}">
                <adec:decorative xmlns:adec="http://schemas.microsoft.com/office/drawing/2017/decorative" val="1"/>
              </a:ext>
            </a:extLst>
          </p:cNvPr>
          <p:cNvSpPr/>
          <p:nvPr/>
        </p:nvSpPr>
        <p:spPr>
          <a:xfrm rot="18900000">
            <a:off x="5698943" y="1187309"/>
            <a:ext cx="3224226" cy="1606725"/>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F258DBD-551F-6366-BDA1-9FFAA15BD0FB}"/>
              </a:ext>
              <a:ext uri="{C183D7F6-B498-43B3-948B-1728B52AA6E4}">
                <adec:decorative xmlns:adec="http://schemas.microsoft.com/office/drawing/2017/decorative" val="1"/>
              </a:ext>
            </a:extLst>
          </p:cNvPr>
          <p:cNvSpPr/>
          <p:nvPr/>
        </p:nvSpPr>
        <p:spPr>
          <a:xfrm>
            <a:off x="6451917" y="6404644"/>
            <a:ext cx="5030640" cy="1253456"/>
          </a:xfrm>
          <a:custGeom>
            <a:avLst/>
            <a:gdLst>
              <a:gd name="connsiteX0" fmla="*/ 1048050 w 2096100"/>
              <a:gd name="connsiteY0" fmla="*/ 0 h 1048050"/>
              <a:gd name="connsiteX1" fmla="*/ 1172234 w 2096100"/>
              <a:gd name="connsiteY1" fmla="*/ 51439 h 1048050"/>
              <a:gd name="connsiteX2" fmla="*/ 2044661 w 2096100"/>
              <a:gd name="connsiteY2" fmla="*/ 923866 h 1048050"/>
              <a:gd name="connsiteX3" fmla="*/ 2096100 w 2096100"/>
              <a:gd name="connsiteY3" fmla="*/ 1048050 h 1048050"/>
              <a:gd name="connsiteX4" fmla="*/ 0 w 2096100"/>
              <a:gd name="connsiteY4" fmla="*/ 1048050 h 1048050"/>
              <a:gd name="connsiteX5" fmla="*/ 51439 w 2096100"/>
              <a:gd name="connsiteY5" fmla="*/ 923866 h 1048050"/>
              <a:gd name="connsiteX6" fmla="*/ 923866 w 2096100"/>
              <a:gd name="connsiteY6" fmla="*/ 51439 h 1048050"/>
              <a:gd name="connsiteX7" fmla="*/ 1048050 w 2096100"/>
              <a:gd name="connsiteY7" fmla="*/ 0 h 104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6100" h="1048050">
                <a:moveTo>
                  <a:pt x="1048050" y="0"/>
                </a:moveTo>
                <a:cubicBezTo>
                  <a:pt x="1092996" y="0"/>
                  <a:pt x="1137942" y="17146"/>
                  <a:pt x="1172234" y="51439"/>
                </a:cubicBezTo>
                <a:lnTo>
                  <a:pt x="2044661" y="923866"/>
                </a:lnTo>
                <a:cubicBezTo>
                  <a:pt x="2078954" y="958158"/>
                  <a:pt x="2096100" y="1003104"/>
                  <a:pt x="2096100" y="1048050"/>
                </a:cubicBezTo>
                <a:lnTo>
                  <a:pt x="0" y="1048050"/>
                </a:lnTo>
                <a:cubicBezTo>
                  <a:pt x="0" y="1003104"/>
                  <a:pt x="17147" y="958158"/>
                  <a:pt x="51439" y="923866"/>
                </a:cubicBezTo>
                <a:lnTo>
                  <a:pt x="923866" y="51439"/>
                </a:lnTo>
                <a:cubicBezTo>
                  <a:pt x="958159" y="17146"/>
                  <a:pt x="1003104" y="0"/>
                  <a:pt x="1048050" y="0"/>
                </a:cubicBez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4456644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11" name="Arrow: Notched Right 10">
            <a:extLst>
              <a:ext uri="{FF2B5EF4-FFF2-40B4-BE49-F238E27FC236}">
                <a16:creationId xmlns:a16="http://schemas.microsoft.com/office/drawing/2014/main" id="{555F77C0-A677-5E9C-EA96-D5D0A864DDDD}"/>
              </a:ext>
            </a:extLst>
          </p:cNvPr>
          <p:cNvSpPr/>
          <p:nvPr/>
        </p:nvSpPr>
        <p:spPr>
          <a:xfrm>
            <a:off x="12550140" y="7658100"/>
            <a:ext cx="2080260" cy="571500"/>
          </a:xfrm>
          <a:prstGeom prst="notchedRightArrow">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effectLst>
                <a:outerShdw blurRad="38100" dist="38100" dir="2700000" algn="tl">
                  <a:srgbClr val="000000">
                    <a:alpha val="43137"/>
                  </a:srgbClr>
                </a:outerShdw>
              </a:effectLst>
            </a:endParaRPr>
          </a:p>
        </p:txBody>
      </p:sp>
      <p:sp>
        <p:nvSpPr>
          <p:cNvPr id="12" name="Text 0">
            <a:extLst>
              <a:ext uri="{FF2B5EF4-FFF2-40B4-BE49-F238E27FC236}">
                <a16:creationId xmlns:a16="http://schemas.microsoft.com/office/drawing/2014/main" id="{A5C441FE-D8F6-845D-8BE7-C14A22819058}"/>
              </a:ext>
            </a:extLst>
          </p:cNvPr>
          <p:cNvSpPr/>
          <p:nvPr/>
        </p:nvSpPr>
        <p:spPr>
          <a:xfrm>
            <a:off x="837724" y="1127940"/>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effectLst>
                  <a:outerShdw blurRad="38100" dist="38100" dir="2700000" algn="tl">
                    <a:srgbClr val="000000">
                      <a:alpha val="43137"/>
                    </a:srgbClr>
                  </a:outerShdw>
                </a:effectLst>
                <a:latin typeface="Lora" pitchFamily="34" charset="0"/>
                <a:ea typeface="Lora" pitchFamily="34" charset="-122"/>
                <a:cs typeface="Lora" pitchFamily="34" charset="-120"/>
              </a:rPr>
              <a:t>Project Overview</a:t>
            </a:r>
            <a:endParaRPr lang="en-US" sz="4400" dirty="0">
              <a:effectLst>
                <a:outerShdw blurRad="38100" dist="38100" dir="2700000" algn="tl">
                  <a:srgbClr val="000000">
                    <a:alpha val="43137"/>
                  </a:srgbClr>
                </a:outerShdw>
              </a:effectLst>
            </a:endParaRPr>
          </a:p>
        </p:txBody>
      </p:sp>
      <p:sp>
        <p:nvSpPr>
          <p:cNvPr id="13" name="Text 1">
            <a:extLst>
              <a:ext uri="{FF2B5EF4-FFF2-40B4-BE49-F238E27FC236}">
                <a16:creationId xmlns:a16="http://schemas.microsoft.com/office/drawing/2014/main" id="{A4F76AFA-367A-1859-82DD-1A1E8C4105F9}"/>
              </a:ext>
            </a:extLst>
          </p:cNvPr>
          <p:cNvSpPr/>
          <p:nvPr/>
        </p:nvSpPr>
        <p:spPr>
          <a:xfrm>
            <a:off x="837724" y="2216587"/>
            <a:ext cx="6185535" cy="766048"/>
          </a:xfrm>
          <a:prstGeom prst="rect">
            <a:avLst/>
          </a:prstGeom>
          <a:noFill/>
          <a:ln/>
        </p:spPr>
        <p:txBody>
          <a:bodyPr wrap="square" lIns="0" tIns="0" rIns="0" bIns="0" rtlCol="0" anchor="t"/>
          <a:lstStyle/>
          <a:p>
            <a:pPr marL="0" indent="0" algn="l">
              <a:lnSpc>
                <a:spcPts val="3000"/>
              </a:lnSpc>
              <a:buNone/>
            </a:pPr>
            <a:r>
              <a:rPr lang="en-US" sz="1850" b="1" dirty="0">
                <a:solidFill>
                  <a:srgbClr val="D6E5EF"/>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Objective:</a:t>
            </a:r>
            <a:r>
              <a:rPr lang="en-US" sz="1850" dirty="0">
                <a:solidFill>
                  <a:srgbClr val="D6E5EF"/>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 Analyze customer, product, payment, and seller behavior to identify trends and optimize performance.</a:t>
            </a:r>
            <a:endParaRPr lang="en-US" sz="1850" dirty="0">
              <a:effectLst>
                <a:outerShdw blurRad="38100" dist="38100" dir="2700000" algn="tl">
                  <a:srgbClr val="000000">
                    <a:alpha val="43137"/>
                  </a:srgbClr>
                </a:outerShdw>
              </a:effectLst>
            </a:endParaRPr>
          </a:p>
        </p:txBody>
      </p:sp>
      <p:sp>
        <p:nvSpPr>
          <p:cNvPr id="14" name="Text 2">
            <a:extLst>
              <a:ext uri="{FF2B5EF4-FFF2-40B4-BE49-F238E27FC236}">
                <a16:creationId xmlns:a16="http://schemas.microsoft.com/office/drawing/2014/main" id="{63C1C3CC-5DC1-BA94-DA08-1D3AC9DD3136}"/>
              </a:ext>
            </a:extLst>
          </p:cNvPr>
          <p:cNvSpPr/>
          <p:nvPr/>
        </p:nvSpPr>
        <p:spPr>
          <a:xfrm>
            <a:off x="837724" y="3198019"/>
            <a:ext cx="6185535" cy="766048"/>
          </a:xfrm>
          <a:prstGeom prst="rect">
            <a:avLst/>
          </a:prstGeom>
          <a:noFill/>
          <a:ln/>
        </p:spPr>
        <p:txBody>
          <a:bodyPr wrap="square" lIns="0" tIns="0" rIns="0" bIns="0" rtlCol="0" anchor="t"/>
          <a:lstStyle/>
          <a:p>
            <a:pPr marL="0" indent="0" algn="l">
              <a:lnSpc>
                <a:spcPts val="3000"/>
              </a:lnSpc>
              <a:buNone/>
            </a:pPr>
            <a:r>
              <a:rPr lang="en-US" sz="1850" b="1" dirty="0">
                <a:solidFill>
                  <a:srgbClr val="D6E5EF"/>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Tools Used:</a:t>
            </a:r>
            <a:r>
              <a:rPr lang="en-US" sz="1850" dirty="0">
                <a:solidFill>
                  <a:srgbClr val="D6E5EF"/>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 MS Excel, MySQL (Data Preparation), Power BI, Tableau (Data Visualization).</a:t>
            </a:r>
            <a:endParaRPr lang="en-US" sz="1850" dirty="0">
              <a:effectLst>
                <a:outerShdw blurRad="38100" dist="38100" dir="2700000" algn="tl">
                  <a:srgbClr val="000000">
                    <a:alpha val="43137"/>
                  </a:srgbClr>
                </a:outerShdw>
              </a:effectLst>
            </a:endParaRPr>
          </a:p>
        </p:txBody>
      </p:sp>
      <p:sp>
        <p:nvSpPr>
          <p:cNvPr id="15" name="Text 3">
            <a:extLst>
              <a:ext uri="{FF2B5EF4-FFF2-40B4-BE49-F238E27FC236}">
                <a16:creationId xmlns:a16="http://schemas.microsoft.com/office/drawing/2014/main" id="{6731101E-AC49-BC75-A696-C397F0123B3C}"/>
              </a:ext>
            </a:extLst>
          </p:cNvPr>
          <p:cNvSpPr/>
          <p:nvPr/>
        </p:nvSpPr>
        <p:spPr>
          <a:xfrm>
            <a:off x="837724" y="4179451"/>
            <a:ext cx="6185535" cy="383024"/>
          </a:xfrm>
          <a:prstGeom prst="rect">
            <a:avLst/>
          </a:prstGeom>
          <a:noFill/>
          <a:ln/>
        </p:spPr>
        <p:txBody>
          <a:bodyPr wrap="none" lIns="0" tIns="0" rIns="0" bIns="0" rtlCol="0" anchor="t"/>
          <a:lstStyle/>
          <a:p>
            <a:pPr marL="0" indent="0" algn="l">
              <a:lnSpc>
                <a:spcPts val="3000"/>
              </a:lnSpc>
              <a:buNone/>
            </a:pPr>
            <a:r>
              <a:rPr lang="en-US" sz="1850" b="1" dirty="0">
                <a:solidFill>
                  <a:srgbClr val="D6E5EF"/>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Data:</a:t>
            </a:r>
            <a:r>
              <a:rPr lang="en-US" sz="1850" dirty="0">
                <a:solidFill>
                  <a:srgbClr val="D6E5EF"/>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 9 datasets from Olist E-commerce platform.</a:t>
            </a:r>
            <a:endParaRPr lang="en-US" sz="1850" dirty="0">
              <a:effectLst>
                <a:outerShdw blurRad="38100" dist="38100" dir="2700000" algn="tl">
                  <a:srgbClr val="000000">
                    <a:alpha val="43137"/>
                  </a:srgbClr>
                </a:outerShdw>
              </a:effectLst>
            </a:endParaRPr>
          </a:p>
        </p:txBody>
      </p:sp>
      <p:sp>
        <p:nvSpPr>
          <p:cNvPr id="16" name="Text 4">
            <a:extLst>
              <a:ext uri="{FF2B5EF4-FFF2-40B4-BE49-F238E27FC236}">
                <a16:creationId xmlns:a16="http://schemas.microsoft.com/office/drawing/2014/main" id="{06AB0CE2-1FAE-A14C-3DCF-C2C54A46034E}"/>
              </a:ext>
            </a:extLst>
          </p:cNvPr>
          <p:cNvSpPr/>
          <p:nvPr/>
        </p:nvSpPr>
        <p:spPr>
          <a:xfrm>
            <a:off x="837724" y="4777859"/>
            <a:ext cx="6185535" cy="2298144"/>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This project focuses on extracting actionable insights from the Olist e-commerce platform. By using MS Excel and MySQL for data preparation, and Power BI and Tableau for visualization, we aim to present a clear picture of the store's performance. Our goal is to provide stakeholders with the information they need to make informed decisions and drive business growth.</a:t>
            </a:r>
            <a:endParaRPr lang="en-US" sz="1850" dirty="0">
              <a:effectLst>
                <a:outerShdw blurRad="38100" dist="38100" dir="2700000" algn="tl">
                  <a:srgbClr val="000000">
                    <a:alpha val="43137"/>
                  </a:srgbClr>
                </a:outerShdw>
              </a:effectLst>
            </a:endParaRPr>
          </a:p>
        </p:txBody>
      </p:sp>
      <p:pic>
        <p:nvPicPr>
          <p:cNvPr id="17" name="Image 0" descr="preencoded.png">
            <a:extLst>
              <a:ext uri="{FF2B5EF4-FFF2-40B4-BE49-F238E27FC236}">
                <a16:creationId xmlns:a16="http://schemas.microsoft.com/office/drawing/2014/main" id="{3741B1BD-654B-DCD1-1729-D2672BF2ACF6}"/>
              </a:ext>
            </a:extLst>
          </p:cNvPr>
          <p:cNvPicPr>
            <a:picLocks noChangeAspect="1"/>
          </p:cNvPicPr>
          <p:nvPr/>
        </p:nvPicPr>
        <p:blipFill>
          <a:blip r:embed="rId3"/>
          <a:stretch>
            <a:fillRect/>
          </a:stretch>
        </p:blipFill>
        <p:spPr>
          <a:xfrm>
            <a:off x="7614761" y="0"/>
            <a:ext cx="7015639" cy="8229600"/>
          </a:xfrm>
          <a:prstGeom prst="rect">
            <a:avLst/>
          </a:prstGeom>
          <a:solidFill>
            <a:srgbClr val="8C25BE"/>
          </a:solidFill>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786068"/>
            <a:ext cx="7244239" cy="708779"/>
          </a:xfrm>
          <a:prstGeom prst="rect">
            <a:avLst/>
          </a:prstGeom>
          <a:noFill/>
          <a:ln/>
        </p:spPr>
        <p:txBody>
          <a:bodyPr wrap="none" lIns="0" tIns="0" rIns="0" bIns="0" rtlCol="0" anchor="t"/>
          <a:lstStyle/>
          <a:p>
            <a:pPr marL="0" indent="0" algn="l">
              <a:lnSpc>
                <a:spcPts val="5550"/>
              </a:lnSpc>
              <a:buNone/>
            </a:pPr>
            <a:r>
              <a:rPr lang="en-US" sz="4450" dirty="0">
                <a:solidFill>
                  <a:srgbClr val="F3F3F2"/>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Key Performance Indicators</a:t>
            </a:r>
            <a:endParaRPr lang="en-US" sz="4450" dirty="0">
              <a:effectLst>
                <a:outerShdw blurRad="38100" dist="38100" dir="2700000" algn="tl">
                  <a:srgbClr val="000000">
                    <a:alpha val="43137"/>
                  </a:srgbClr>
                </a:outerShdw>
              </a:effectLst>
            </a:endParaRPr>
          </a:p>
        </p:txBody>
      </p:sp>
      <p:sp>
        <p:nvSpPr>
          <p:cNvPr id="4" name="Shape 1"/>
          <p:cNvSpPr/>
          <p:nvPr/>
        </p:nvSpPr>
        <p:spPr>
          <a:xfrm>
            <a:off x="793790" y="5090160"/>
            <a:ext cx="510302" cy="510302"/>
          </a:xfrm>
          <a:prstGeom prst="roundRect">
            <a:avLst>
              <a:gd name="adj" fmla="val 6667"/>
            </a:avLst>
          </a:prstGeom>
          <a:solidFill>
            <a:srgbClr val="484B51"/>
          </a:solidFill>
          <a:ln/>
        </p:spPr>
      </p:sp>
      <p:sp>
        <p:nvSpPr>
          <p:cNvPr id="5" name="Text 2"/>
          <p:cNvSpPr/>
          <p:nvPr/>
        </p:nvSpPr>
        <p:spPr>
          <a:xfrm>
            <a:off x="878860" y="5132665"/>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1</a:t>
            </a:r>
            <a:endParaRPr lang="en-US" sz="2650" dirty="0">
              <a:effectLst>
                <a:outerShdw blurRad="38100" dist="38100" dir="2700000" algn="tl">
                  <a:srgbClr val="000000">
                    <a:alpha val="43137"/>
                  </a:srgbClr>
                </a:outerShdw>
              </a:effectLst>
            </a:endParaRPr>
          </a:p>
        </p:txBody>
      </p:sp>
      <p:sp>
        <p:nvSpPr>
          <p:cNvPr id="6" name="Text 3"/>
          <p:cNvSpPr/>
          <p:nvPr/>
        </p:nvSpPr>
        <p:spPr>
          <a:xfrm>
            <a:off x="1530906" y="509016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Payment Patterns</a:t>
            </a:r>
            <a:endParaRPr lang="en-US" sz="2200" dirty="0">
              <a:effectLst>
                <a:outerShdw blurRad="38100" dist="38100" dir="2700000" algn="tl">
                  <a:srgbClr val="000000">
                    <a:alpha val="43137"/>
                  </a:srgbClr>
                </a:outerShdw>
              </a:effectLst>
            </a:endParaRPr>
          </a:p>
        </p:txBody>
      </p:sp>
      <p:sp>
        <p:nvSpPr>
          <p:cNvPr id="7" name="Text 4"/>
          <p:cNvSpPr/>
          <p:nvPr/>
        </p:nvSpPr>
        <p:spPr>
          <a:xfrm>
            <a:off x="1530906" y="5580578"/>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Weekday vs Weekend payment statistics.</a:t>
            </a:r>
            <a:endParaRPr lang="en-US" sz="1750" dirty="0">
              <a:effectLst>
                <a:outerShdw blurRad="38100" dist="38100" dir="2700000" algn="tl">
                  <a:srgbClr val="000000">
                    <a:alpha val="43137"/>
                  </a:srgbClr>
                </a:outerShdw>
              </a:effectLst>
            </a:endParaRPr>
          </a:p>
        </p:txBody>
      </p:sp>
      <p:sp>
        <p:nvSpPr>
          <p:cNvPr id="8" name="Shape 5"/>
          <p:cNvSpPr/>
          <p:nvPr/>
        </p:nvSpPr>
        <p:spPr>
          <a:xfrm>
            <a:off x="7428667" y="5090160"/>
            <a:ext cx="510302" cy="510302"/>
          </a:xfrm>
          <a:prstGeom prst="roundRect">
            <a:avLst>
              <a:gd name="adj" fmla="val 6667"/>
            </a:avLst>
          </a:prstGeom>
          <a:solidFill>
            <a:srgbClr val="484B51"/>
          </a:solidFill>
          <a:ln/>
        </p:spPr>
      </p:sp>
      <p:sp>
        <p:nvSpPr>
          <p:cNvPr id="9" name="Text 6"/>
          <p:cNvSpPr/>
          <p:nvPr/>
        </p:nvSpPr>
        <p:spPr>
          <a:xfrm>
            <a:off x="7513737" y="5132665"/>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2</a:t>
            </a:r>
            <a:endParaRPr lang="en-US" sz="2650" dirty="0">
              <a:effectLst>
                <a:outerShdw blurRad="38100" dist="38100" dir="2700000" algn="tl">
                  <a:srgbClr val="000000">
                    <a:alpha val="43137"/>
                  </a:srgbClr>
                </a:outerShdw>
              </a:effectLst>
            </a:endParaRPr>
          </a:p>
        </p:txBody>
      </p:sp>
      <p:sp>
        <p:nvSpPr>
          <p:cNvPr id="10" name="Text 7"/>
          <p:cNvSpPr/>
          <p:nvPr/>
        </p:nvSpPr>
        <p:spPr>
          <a:xfrm>
            <a:off x="8165783" y="5090160"/>
            <a:ext cx="2866311"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Customer Satisfaction</a:t>
            </a:r>
            <a:endParaRPr lang="en-US" sz="2200" dirty="0">
              <a:effectLst>
                <a:outerShdw blurRad="38100" dist="38100" dir="2700000" algn="tl">
                  <a:srgbClr val="000000">
                    <a:alpha val="43137"/>
                  </a:srgbClr>
                </a:outerShdw>
              </a:effectLst>
            </a:endParaRPr>
          </a:p>
        </p:txBody>
      </p:sp>
      <p:sp>
        <p:nvSpPr>
          <p:cNvPr id="11" name="Text 8"/>
          <p:cNvSpPr/>
          <p:nvPr/>
        </p:nvSpPr>
        <p:spPr>
          <a:xfrm>
            <a:off x="8165783" y="5580578"/>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Orders with 5-star reviews using credit cards.</a:t>
            </a:r>
            <a:endParaRPr lang="en-US" sz="1750" dirty="0">
              <a:effectLst>
                <a:outerShdw blurRad="38100" dist="38100" dir="2700000" algn="tl">
                  <a:srgbClr val="000000">
                    <a:alpha val="43137"/>
                  </a:srgbClr>
                </a:outerShdw>
              </a:effectLst>
            </a:endParaRPr>
          </a:p>
        </p:txBody>
      </p:sp>
      <p:sp>
        <p:nvSpPr>
          <p:cNvPr id="12" name="Shape 9"/>
          <p:cNvSpPr/>
          <p:nvPr/>
        </p:nvSpPr>
        <p:spPr>
          <a:xfrm>
            <a:off x="793790" y="6425446"/>
            <a:ext cx="510302" cy="510302"/>
          </a:xfrm>
          <a:prstGeom prst="roundRect">
            <a:avLst>
              <a:gd name="adj" fmla="val 6667"/>
            </a:avLst>
          </a:prstGeom>
          <a:solidFill>
            <a:srgbClr val="484B51"/>
          </a:solidFill>
          <a:ln/>
        </p:spPr>
      </p:sp>
      <p:sp>
        <p:nvSpPr>
          <p:cNvPr id="13" name="Text 10"/>
          <p:cNvSpPr/>
          <p:nvPr/>
        </p:nvSpPr>
        <p:spPr>
          <a:xfrm>
            <a:off x="878860" y="6467951"/>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3</a:t>
            </a:r>
            <a:endParaRPr lang="en-US" sz="2650" dirty="0">
              <a:effectLst>
                <a:outerShdw blurRad="38100" dist="38100" dir="2700000" algn="tl">
                  <a:srgbClr val="000000">
                    <a:alpha val="43137"/>
                  </a:srgbClr>
                </a:outerShdw>
              </a:effectLst>
            </a:endParaRPr>
          </a:p>
        </p:txBody>
      </p:sp>
      <p:sp>
        <p:nvSpPr>
          <p:cNvPr id="14" name="Text 11"/>
          <p:cNvSpPr/>
          <p:nvPr/>
        </p:nvSpPr>
        <p:spPr>
          <a:xfrm>
            <a:off x="1530906" y="64254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Delivery Performance</a:t>
            </a:r>
            <a:endParaRPr lang="en-US" sz="2200" dirty="0">
              <a:effectLst>
                <a:outerShdw blurRad="38100" dist="38100" dir="2700000" algn="tl">
                  <a:srgbClr val="000000">
                    <a:alpha val="43137"/>
                  </a:srgbClr>
                </a:outerShdw>
              </a:effectLst>
            </a:endParaRPr>
          </a:p>
        </p:txBody>
      </p:sp>
      <p:sp>
        <p:nvSpPr>
          <p:cNvPr id="15" name="Text 12"/>
          <p:cNvSpPr/>
          <p:nvPr/>
        </p:nvSpPr>
        <p:spPr>
          <a:xfrm>
            <a:off x="1530906" y="6915864"/>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Average delivery days for the Pet Shop category.</a:t>
            </a:r>
            <a:endParaRPr lang="en-US" sz="1750" dirty="0">
              <a:effectLst>
                <a:outerShdw blurRad="38100" dist="38100" dir="2700000" algn="tl">
                  <a:srgbClr val="000000">
                    <a:alpha val="43137"/>
                  </a:srgbClr>
                </a:outerShdw>
              </a:effectLst>
            </a:endParaRPr>
          </a:p>
        </p:txBody>
      </p:sp>
      <p:sp>
        <p:nvSpPr>
          <p:cNvPr id="16" name="Shape 13"/>
          <p:cNvSpPr/>
          <p:nvPr/>
        </p:nvSpPr>
        <p:spPr>
          <a:xfrm>
            <a:off x="7428667" y="6425446"/>
            <a:ext cx="510302" cy="510302"/>
          </a:xfrm>
          <a:prstGeom prst="roundRect">
            <a:avLst>
              <a:gd name="adj" fmla="val 6667"/>
            </a:avLst>
          </a:prstGeom>
          <a:solidFill>
            <a:srgbClr val="484B51"/>
          </a:solidFill>
          <a:ln/>
        </p:spPr>
      </p:sp>
      <p:sp>
        <p:nvSpPr>
          <p:cNvPr id="17" name="Text 14"/>
          <p:cNvSpPr/>
          <p:nvPr/>
        </p:nvSpPr>
        <p:spPr>
          <a:xfrm>
            <a:off x="7513737" y="6467951"/>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4</a:t>
            </a:r>
            <a:endParaRPr lang="en-US" sz="2650" dirty="0">
              <a:effectLst>
                <a:outerShdw blurRad="38100" dist="38100" dir="2700000" algn="tl">
                  <a:srgbClr val="000000">
                    <a:alpha val="43137"/>
                  </a:srgbClr>
                </a:outerShdw>
              </a:effectLst>
            </a:endParaRPr>
          </a:p>
        </p:txBody>
      </p:sp>
      <p:sp>
        <p:nvSpPr>
          <p:cNvPr id="18" name="Text 15"/>
          <p:cNvSpPr/>
          <p:nvPr/>
        </p:nvSpPr>
        <p:spPr>
          <a:xfrm>
            <a:off x="8165783" y="64254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Customer Behavior</a:t>
            </a:r>
            <a:endParaRPr lang="en-US" sz="2200" dirty="0">
              <a:effectLst>
                <a:outerShdw blurRad="38100" dist="38100" dir="2700000" algn="tl">
                  <a:srgbClr val="000000">
                    <a:alpha val="43137"/>
                  </a:srgbClr>
                </a:outerShdw>
              </a:effectLst>
            </a:endParaRPr>
          </a:p>
        </p:txBody>
      </p:sp>
      <p:sp>
        <p:nvSpPr>
          <p:cNvPr id="19" name="Text 16"/>
          <p:cNvSpPr/>
          <p:nvPr/>
        </p:nvSpPr>
        <p:spPr>
          <a:xfrm>
            <a:off x="8165783" y="6915864"/>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Average price and payment from São Paulo customers.</a:t>
            </a:r>
            <a:endParaRPr lang="en-US" sz="1750" dirty="0">
              <a:effectLst>
                <a:outerShdw blurRad="38100" dist="38100" dir="2700000" algn="tl">
                  <a:srgbClr val="000000">
                    <a:alpha val="43137"/>
                  </a:srgbClr>
                </a:outerShdw>
              </a:effectLst>
            </a:endParaRPr>
          </a:p>
        </p:txBody>
      </p:sp>
      <p:sp>
        <p:nvSpPr>
          <p:cNvPr id="21" name="Arrow: Notched Right 20">
            <a:extLst>
              <a:ext uri="{FF2B5EF4-FFF2-40B4-BE49-F238E27FC236}">
                <a16:creationId xmlns:a16="http://schemas.microsoft.com/office/drawing/2014/main" id="{916D83DC-A354-2701-0944-BBE30FF7E0A2}"/>
              </a:ext>
            </a:extLst>
          </p:cNvPr>
          <p:cNvSpPr/>
          <p:nvPr/>
        </p:nvSpPr>
        <p:spPr>
          <a:xfrm>
            <a:off x="12550140" y="7658100"/>
            <a:ext cx="2080260" cy="571500"/>
          </a:xfrm>
          <a:prstGeom prst="notchedRightArrow">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effectLst>
                <a:outerShdw blurRad="38100" dist="38100" dir="2700000" algn="tl">
                  <a:srgbClr val="000000">
                    <a:alpha val="43137"/>
                  </a:srgbClr>
                </a:outerShdw>
              </a:effectLst>
            </a:endParaRPr>
          </a:p>
        </p:txBody>
      </p:sp>
    </p:spTree>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760571"/>
            <a:ext cx="10777657" cy="708779"/>
          </a:xfrm>
          <a:prstGeom prst="rect">
            <a:avLst/>
          </a:prstGeom>
          <a:noFill/>
          <a:ln/>
        </p:spPr>
        <p:txBody>
          <a:bodyPr wrap="none" lIns="0" tIns="0" rIns="0" bIns="0" rtlCol="0" anchor="t"/>
          <a:lstStyle/>
          <a:p>
            <a:pPr marL="0" indent="0" algn="l">
              <a:lnSpc>
                <a:spcPts val="5550"/>
              </a:lnSpc>
              <a:buNone/>
            </a:pPr>
            <a:r>
              <a:rPr lang="en-US" sz="4450" dirty="0">
                <a:solidFill>
                  <a:srgbClr val="F3F3F2"/>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Weekday vs. Weekend Payment Statistics</a:t>
            </a:r>
            <a:endParaRPr lang="en-US" sz="4450" dirty="0">
              <a:effectLst>
                <a:outerShdw blurRad="38100" dist="38100" dir="2700000" algn="tl">
                  <a:srgbClr val="000000">
                    <a:alpha val="43137"/>
                  </a:srgbClr>
                </a:outerShdw>
              </a:effectLst>
            </a:endParaRPr>
          </a:p>
        </p:txBody>
      </p:sp>
      <p:sp>
        <p:nvSpPr>
          <p:cNvPr id="3" name="Text 1"/>
          <p:cNvSpPr/>
          <p:nvPr/>
        </p:nvSpPr>
        <p:spPr>
          <a:xfrm>
            <a:off x="7547328" y="4398037"/>
            <a:ext cx="2881877" cy="354330"/>
          </a:xfrm>
          <a:prstGeom prst="rect">
            <a:avLst/>
          </a:prstGeom>
          <a:noFill/>
          <a:ln/>
        </p:spPr>
        <p:txBody>
          <a:bodyPr wrap="none" lIns="0" tIns="0" rIns="0" bIns="0" rtlCol="0" anchor="t"/>
          <a:lstStyle/>
          <a:p>
            <a:pPr marL="0" indent="0" algn="r">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Weekdays</a:t>
            </a:r>
            <a:endParaRPr lang="en-US" sz="2200" dirty="0">
              <a:effectLst>
                <a:outerShdw blurRad="38100" dist="38100" dir="2700000" algn="tl">
                  <a:srgbClr val="000000">
                    <a:alpha val="43137"/>
                  </a:srgbClr>
                </a:outerShdw>
              </a:effectLst>
            </a:endParaRPr>
          </a:p>
        </p:txBody>
      </p:sp>
      <p:sp>
        <p:nvSpPr>
          <p:cNvPr id="4" name="Text 2"/>
          <p:cNvSpPr/>
          <p:nvPr/>
        </p:nvSpPr>
        <p:spPr>
          <a:xfrm>
            <a:off x="7084621" y="4881872"/>
            <a:ext cx="3847505" cy="362903"/>
          </a:xfrm>
          <a:prstGeom prst="rect">
            <a:avLst/>
          </a:prstGeom>
          <a:noFill/>
          <a:ln/>
        </p:spPr>
        <p:txBody>
          <a:bodyPr wrap="none" lIns="0" tIns="0" rIns="0" bIns="0" rtlCol="0" anchor="t"/>
          <a:lstStyle/>
          <a:p>
            <a:pPr marL="0" indent="0" algn="r">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77% of payments.</a:t>
            </a:r>
            <a:endParaRPr lang="en-US" sz="1750" dirty="0">
              <a:effectLst>
                <a:outerShdw blurRad="38100" dist="38100" dir="2700000" algn="tl">
                  <a:srgbClr val="000000">
                    <a:alpha val="43137"/>
                  </a:srgbClr>
                </a:outerShdw>
              </a:effectLst>
            </a:endParaRPr>
          </a:p>
        </p:txBody>
      </p:sp>
      <p:sp>
        <p:nvSpPr>
          <p:cNvPr id="7" name="Text 4"/>
          <p:cNvSpPr/>
          <p:nvPr/>
        </p:nvSpPr>
        <p:spPr>
          <a:xfrm>
            <a:off x="2783577" y="245699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Weekends</a:t>
            </a:r>
            <a:endParaRPr lang="en-US" sz="2200" dirty="0">
              <a:effectLst>
                <a:outerShdw blurRad="38100" dist="38100" dir="2700000" algn="tl">
                  <a:srgbClr val="000000">
                    <a:alpha val="43137"/>
                  </a:srgbClr>
                </a:outerShdw>
              </a:effectLst>
            </a:endParaRPr>
          </a:p>
        </p:txBody>
      </p:sp>
      <p:sp>
        <p:nvSpPr>
          <p:cNvPr id="8" name="Text 5"/>
          <p:cNvSpPr/>
          <p:nvPr/>
        </p:nvSpPr>
        <p:spPr>
          <a:xfrm>
            <a:off x="2783577" y="2947416"/>
            <a:ext cx="3785354" cy="362903"/>
          </a:xfrm>
          <a:prstGeom prst="rect">
            <a:avLst/>
          </a:prstGeom>
          <a:noFill/>
          <a:ln/>
        </p:spPr>
        <p:txBody>
          <a:bodyPr wrap="non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23% of payments.</a:t>
            </a:r>
            <a:endParaRPr lang="en-US" sz="1750" dirty="0">
              <a:effectLst>
                <a:outerShdw blurRad="38100" dist="38100" dir="2700000" algn="tl">
                  <a:srgbClr val="000000">
                    <a:alpha val="43137"/>
                  </a:srgbClr>
                </a:outerShdw>
              </a:effectLst>
            </a:endParaRPr>
          </a:p>
        </p:txBody>
      </p:sp>
      <p:sp>
        <p:nvSpPr>
          <p:cNvPr id="11" name="Text 7"/>
          <p:cNvSpPr/>
          <p:nvPr/>
        </p:nvSpPr>
        <p:spPr>
          <a:xfrm>
            <a:off x="793790" y="6743105"/>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A pie chart analysis reveals that 77% of payments occur on weekdays. This indicates a strong correlation between payment activity and the work week.</a:t>
            </a:r>
            <a:endParaRPr lang="en-US" sz="1750" dirty="0">
              <a:effectLst>
                <a:outerShdw blurRad="38100" dist="38100" dir="2700000" algn="tl">
                  <a:srgbClr val="000000">
                    <a:alpha val="43137"/>
                  </a:srgbClr>
                </a:outerShdw>
              </a:effectLst>
            </a:endParaRPr>
          </a:p>
        </p:txBody>
      </p:sp>
      <p:graphicFrame>
        <p:nvGraphicFramePr>
          <p:cNvPr id="17" name="Chart 16">
            <a:extLst>
              <a:ext uri="{FF2B5EF4-FFF2-40B4-BE49-F238E27FC236}">
                <a16:creationId xmlns:a16="http://schemas.microsoft.com/office/drawing/2014/main" id="{136BABDC-5B2D-9996-DE0F-AEB49520504C}"/>
              </a:ext>
            </a:extLst>
          </p:cNvPr>
          <p:cNvGraphicFramePr/>
          <p:nvPr>
            <p:extLst>
              <p:ext uri="{D42A27DB-BD31-4B8C-83A1-F6EECF244321}">
                <p14:modId xmlns:p14="http://schemas.microsoft.com/office/powerpoint/2010/main" val="638041235"/>
              </p:ext>
            </p:extLst>
          </p:nvPr>
        </p:nvGraphicFramePr>
        <p:xfrm>
          <a:off x="2023109" y="1555398"/>
          <a:ext cx="9548337" cy="5118804"/>
        </p:xfrm>
        <a:graphic>
          <a:graphicData uri="http://schemas.openxmlformats.org/drawingml/2006/chart">
            <c:chart xmlns:c="http://schemas.openxmlformats.org/drawingml/2006/chart" xmlns:r="http://schemas.openxmlformats.org/officeDocument/2006/relationships" r:id="rId3"/>
          </a:graphicData>
        </a:graphic>
      </p:graphicFrame>
      <p:sp>
        <p:nvSpPr>
          <p:cNvPr id="22" name="Arrow: Notched Right 21">
            <a:extLst>
              <a:ext uri="{FF2B5EF4-FFF2-40B4-BE49-F238E27FC236}">
                <a16:creationId xmlns:a16="http://schemas.microsoft.com/office/drawing/2014/main" id="{786EBC72-D207-A01B-4347-FA0E838F1F35}"/>
              </a:ext>
            </a:extLst>
          </p:cNvPr>
          <p:cNvSpPr/>
          <p:nvPr/>
        </p:nvSpPr>
        <p:spPr>
          <a:xfrm>
            <a:off x="12550140" y="7658100"/>
            <a:ext cx="2080260" cy="571500"/>
          </a:xfrm>
          <a:prstGeom prst="notchedRightArrow">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793790" y="1740456"/>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3F3F2"/>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Review Score 5 + Credit Card Payments</a:t>
            </a:r>
            <a:endParaRPr lang="en-US" sz="4450" dirty="0">
              <a:effectLst>
                <a:outerShdw blurRad="38100" dist="38100" dir="2700000" algn="tl">
                  <a:srgbClr val="000000">
                    <a:alpha val="43137"/>
                  </a:srgbClr>
                </a:outerShdw>
              </a:effectLst>
            </a:endParaRPr>
          </a:p>
        </p:txBody>
      </p:sp>
      <p:pic>
        <p:nvPicPr>
          <p:cNvPr id="4" name="Image 1" descr="preencoded.png"/>
          <p:cNvPicPr>
            <a:picLocks noChangeAspect="1"/>
          </p:cNvPicPr>
          <p:nvPr/>
        </p:nvPicPr>
        <p:blipFill>
          <a:blip r:embed="rId3"/>
          <a:stretch>
            <a:fillRect/>
          </a:stretch>
        </p:blipFill>
        <p:spPr>
          <a:xfrm>
            <a:off x="793790" y="3498175"/>
            <a:ext cx="566976" cy="566976"/>
          </a:xfrm>
          <a:prstGeom prst="rect">
            <a:avLst/>
          </a:prstGeom>
          <a:effectLst>
            <a:outerShdw blurRad="50800" dist="38100" dir="2700000" algn="tl" rotWithShape="0">
              <a:prstClr val="black">
                <a:alpha val="40000"/>
              </a:prstClr>
            </a:outerShdw>
          </a:effectLst>
        </p:spPr>
      </p:pic>
      <p:sp>
        <p:nvSpPr>
          <p:cNvPr id="5" name="Text 1"/>
          <p:cNvSpPr/>
          <p:nvPr/>
        </p:nvSpPr>
        <p:spPr>
          <a:xfrm>
            <a:off x="793790" y="429196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High Satisfaction</a:t>
            </a:r>
            <a:endParaRPr lang="en-US" sz="2200" dirty="0">
              <a:effectLst>
                <a:outerShdw blurRad="38100" dist="38100" dir="2700000" algn="tl">
                  <a:srgbClr val="000000">
                    <a:alpha val="43137"/>
                  </a:srgbClr>
                </a:outerShdw>
              </a:effectLst>
            </a:endParaRPr>
          </a:p>
        </p:txBody>
      </p:sp>
      <p:sp>
        <p:nvSpPr>
          <p:cNvPr id="6" name="Text 2"/>
          <p:cNvSpPr/>
          <p:nvPr/>
        </p:nvSpPr>
        <p:spPr>
          <a:xfrm>
            <a:off x="793790" y="4782383"/>
            <a:ext cx="3608070" cy="725805"/>
          </a:xfrm>
          <a:prstGeom prst="rect">
            <a:avLst/>
          </a:prstGeom>
          <a:noFill/>
          <a:ln/>
        </p:spPr>
        <p:txBody>
          <a:bodyPr wrap="squar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76,313 credit card transactions received a 5-star review.</a:t>
            </a:r>
            <a:endParaRPr lang="en-US" sz="1750" dirty="0">
              <a:effectLst>
                <a:outerShdw blurRad="38100" dist="38100" dir="2700000" algn="tl">
                  <a:srgbClr val="000000">
                    <a:alpha val="43137"/>
                  </a:srgbClr>
                </a:outerShdw>
              </a:effectLst>
            </a:endParaRPr>
          </a:p>
        </p:txBody>
      </p:sp>
      <p:pic>
        <p:nvPicPr>
          <p:cNvPr id="7" name="Image 2" descr="preencoded.png"/>
          <p:cNvPicPr>
            <a:picLocks noChangeAspect="1"/>
          </p:cNvPicPr>
          <p:nvPr/>
        </p:nvPicPr>
        <p:blipFill>
          <a:blip r:embed="rId4"/>
          <a:stretch>
            <a:fillRect/>
          </a:stretch>
        </p:blipFill>
        <p:spPr>
          <a:xfrm>
            <a:off x="4742021" y="3498175"/>
            <a:ext cx="566976" cy="566976"/>
          </a:xfrm>
          <a:prstGeom prst="rect">
            <a:avLst/>
          </a:prstGeom>
          <a:effectLst>
            <a:outerShdw blurRad="50800" dist="38100" dir="2700000" algn="tl" rotWithShape="0">
              <a:prstClr val="black">
                <a:alpha val="40000"/>
              </a:prstClr>
            </a:outerShdw>
          </a:effectLst>
        </p:spPr>
      </p:pic>
      <p:sp>
        <p:nvSpPr>
          <p:cNvPr id="8" name="Text 3"/>
          <p:cNvSpPr/>
          <p:nvPr/>
        </p:nvSpPr>
        <p:spPr>
          <a:xfrm>
            <a:off x="4742021" y="429196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Preferred Payment</a:t>
            </a:r>
            <a:endParaRPr lang="en-US" sz="2200" dirty="0">
              <a:effectLst>
                <a:outerShdw blurRad="38100" dist="38100" dir="2700000" algn="tl">
                  <a:srgbClr val="000000">
                    <a:alpha val="43137"/>
                  </a:srgbClr>
                </a:outerShdw>
              </a:effectLst>
            </a:endParaRPr>
          </a:p>
        </p:txBody>
      </p:sp>
      <p:sp>
        <p:nvSpPr>
          <p:cNvPr id="9" name="Text 4"/>
          <p:cNvSpPr/>
          <p:nvPr/>
        </p:nvSpPr>
        <p:spPr>
          <a:xfrm>
            <a:off x="4742021" y="4782383"/>
            <a:ext cx="3608189" cy="725805"/>
          </a:xfrm>
          <a:prstGeom prst="rect">
            <a:avLst/>
          </a:prstGeom>
          <a:noFill/>
          <a:ln/>
        </p:spPr>
        <p:txBody>
          <a:bodyPr wrap="squar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Credit cards are a popular and trusted payment method.</a:t>
            </a:r>
            <a:endParaRPr lang="en-US" sz="1750" dirty="0">
              <a:effectLst>
                <a:outerShdw blurRad="38100" dist="38100" dir="2700000" algn="tl">
                  <a:srgbClr val="000000">
                    <a:alpha val="43137"/>
                  </a:srgbClr>
                </a:outerShdw>
              </a:effectLst>
            </a:endParaRPr>
          </a:p>
        </p:txBody>
      </p:sp>
      <p:sp>
        <p:nvSpPr>
          <p:cNvPr id="10" name="Text 5"/>
          <p:cNvSpPr/>
          <p:nvPr/>
        </p:nvSpPr>
        <p:spPr>
          <a:xfrm>
            <a:off x="793790" y="5763339"/>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A bar chart shows a strong positive relationship. Most credit card transactions are rated with the highest review score.</a:t>
            </a:r>
            <a:endParaRPr lang="en-US" sz="1750" dirty="0">
              <a:effectLst>
                <a:outerShdw blurRad="38100" dist="38100" dir="2700000" algn="tl">
                  <a:srgbClr val="000000">
                    <a:alpha val="43137"/>
                  </a:srgbClr>
                </a:outerShdw>
              </a:effectLst>
            </a:endParaRPr>
          </a:p>
        </p:txBody>
      </p:sp>
      <p:graphicFrame>
        <p:nvGraphicFramePr>
          <p:cNvPr id="11" name="Chart 10">
            <a:extLst>
              <a:ext uri="{FF2B5EF4-FFF2-40B4-BE49-F238E27FC236}">
                <a16:creationId xmlns:a16="http://schemas.microsoft.com/office/drawing/2014/main" id="{4C3959E8-9828-07BF-8F5F-91EEEA6F9294}"/>
              </a:ext>
            </a:extLst>
          </p:cNvPr>
          <p:cNvGraphicFramePr>
            <a:graphicFrameLocks/>
          </p:cNvGraphicFramePr>
          <p:nvPr>
            <p:extLst>
              <p:ext uri="{D42A27DB-BD31-4B8C-83A1-F6EECF244321}">
                <p14:modId xmlns:p14="http://schemas.microsoft.com/office/powerpoint/2010/main" val="2828987284"/>
              </p:ext>
            </p:extLst>
          </p:nvPr>
        </p:nvGraphicFramePr>
        <p:xfrm>
          <a:off x="8606790" y="422910"/>
          <a:ext cx="6023610" cy="7235190"/>
        </p:xfrm>
        <a:graphic>
          <a:graphicData uri="http://schemas.openxmlformats.org/drawingml/2006/chart">
            <c:chart xmlns:c="http://schemas.openxmlformats.org/drawingml/2006/chart" xmlns:r="http://schemas.openxmlformats.org/officeDocument/2006/relationships" r:id="rId5"/>
          </a:graphicData>
        </a:graphic>
      </p:graphicFrame>
      <p:sp>
        <p:nvSpPr>
          <p:cNvPr id="14" name="Arrow: Notched Right 13">
            <a:extLst>
              <a:ext uri="{FF2B5EF4-FFF2-40B4-BE49-F238E27FC236}">
                <a16:creationId xmlns:a16="http://schemas.microsoft.com/office/drawing/2014/main" id="{39E72D01-40BB-F12A-2FAD-B133248F0F55}"/>
              </a:ext>
            </a:extLst>
          </p:cNvPr>
          <p:cNvSpPr/>
          <p:nvPr/>
        </p:nvSpPr>
        <p:spPr>
          <a:xfrm>
            <a:off x="12550140" y="7658100"/>
            <a:ext cx="2080260" cy="571500"/>
          </a:xfrm>
          <a:prstGeom prst="notchedRightArrow">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9344" y="853202"/>
            <a:ext cx="7576780" cy="618649"/>
          </a:xfrm>
          <a:prstGeom prst="rect">
            <a:avLst/>
          </a:prstGeom>
          <a:noFill/>
          <a:ln/>
        </p:spPr>
        <p:txBody>
          <a:bodyPr wrap="none" lIns="0" tIns="0" rIns="0" bIns="0" rtlCol="0" anchor="t"/>
          <a:lstStyle/>
          <a:p>
            <a:pPr marL="0" indent="0" algn="l">
              <a:lnSpc>
                <a:spcPts val="4850"/>
              </a:lnSpc>
              <a:buNone/>
            </a:pPr>
            <a:r>
              <a:rPr lang="en-US" sz="3850" dirty="0">
                <a:solidFill>
                  <a:srgbClr val="F3F3F2"/>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Average Delivery Days – Pet Shop</a:t>
            </a:r>
            <a:endParaRPr lang="en-US" sz="3850" dirty="0">
              <a:effectLst>
                <a:outerShdw blurRad="38100" dist="38100" dir="2700000" algn="tl">
                  <a:srgbClr val="000000">
                    <a:alpha val="43137"/>
                  </a:srgbClr>
                </a:outerShdw>
              </a:effectLst>
            </a:endParaRPr>
          </a:p>
        </p:txBody>
      </p:sp>
      <p:pic>
        <p:nvPicPr>
          <p:cNvPr id="4" name="Image 1" descr="preencoded.png"/>
          <p:cNvPicPr>
            <a:picLocks noChangeAspect="1"/>
          </p:cNvPicPr>
          <p:nvPr/>
        </p:nvPicPr>
        <p:blipFill>
          <a:blip r:embed="rId4"/>
          <a:stretch>
            <a:fillRect/>
          </a:stretch>
        </p:blipFill>
        <p:spPr>
          <a:xfrm>
            <a:off x="6179344" y="1768793"/>
            <a:ext cx="989886" cy="1187887"/>
          </a:xfrm>
          <a:prstGeom prst="rect">
            <a:avLst/>
          </a:prstGeom>
        </p:spPr>
      </p:pic>
      <p:sp>
        <p:nvSpPr>
          <p:cNvPr id="5" name="Text 1"/>
          <p:cNvSpPr/>
          <p:nvPr/>
        </p:nvSpPr>
        <p:spPr>
          <a:xfrm>
            <a:off x="7466171" y="1966674"/>
            <a:ext cx="2474833" cy="309324"/>
          </a:xfrm>
          <a:prstGeom prst="rect">
            <a:avLst/>
          </a:prstGeom>
          <a:noFill/>
          <a:ln/>
        </p:spPr>
        <p:txBody>
          <a:bodyPr wrap="none" lIns="0" tIns="0" rIns="0" bIns="0" rtlCol="0" anchor="t"/>
          <a:lstStyle/>
          <a:p>
            <a:pPr marL="0" indent="0" algn="l">
              <a:lnSpc>
                <a:spcPts val="2400"/>
              </a:lnSpc>
              <a:buNone/>
            </a:pPr>
            <a:r>
              <a:rPr lang="en-US" sz="19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Order Placed</a:t>
            </a:r>
            <a:endParaRPr lang="en-US" sz="1900" dirty="0">
              <a:effectLst>
                <a:outerShdw blurRad="38100" dist="38100" dir="2700000" algn="tl">
                  <a:srgbClr val="000000">
                    <a:alpha val="43137"/>
                  </a:srgbClr>
                </a:outerShdw>
              </a:effectLst>
            </a:endParaRPr>
          </a:p>
        </p:txBody>
      </p:sp>
      <p:pic>
        <p:nvPicPr>
          <p:cNvPr id="6" name="Image 2" descr="preencoded.png"/>
          <p:cNvPicPr>
            <a:picLocks noChangeAspect="1"/>
          </p:cNvPicPr>
          <p:nvPr/>
        </p:nvPicPr>
        <p:blipFill>
          <a:blip r:embed="rId5"/>
          <a:stretch>
            <a:fillRect/>
          </a:stretch>
        </p:blipFill>
        <p:spPr>
          <a:xfrm>
            <a:off x="6179344" y="2956679"/>
            <a:ext cx="989886" cy="1187887"/>
          </a:xfrm>
          <a:prstGeom prst="rect">
            <a:avLst/>
          </a:prstGeom>
        </p:spPr>
      </p:pic>
      <p:sp>
        <p:nvSpPr>
          <p:cNvPr id="7" name="Text 2"/>
          <p:cNvSpPr/>
          <p:nvPr/>
        </p:nvSpPr>
        <p:spPr>
          <a:xfrm>
            <a:off x="7466171" y="3154561"/>
            <a:ext cx="2474833" cy="309324"/>
          </a:xfrm>
          <a:prstGeom prst="rect">
            <a:avLst/>
          </a:prstGeom>
          <a:noFill/>
          <a:ln/>
        </p:spPr>
        <p:txBody>
          <a:bodyPr wrap="none" lIns="0" tIns="0" rIns="0" bIns="0" rtlCol="0" anchor="t"/>
          <a:lstStyle/>
          <a:p>
            <a:pPr marL="0" indent="0" algn="l">
              <a:lnSpc>
                <a:spcPts val="2400"/>
              </a:lnSpc>
              <a:buNone/>
            </a:pPr>
            <a:r>
              <a:rPr lang="en-US" sz="19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Processing</a:t>
            </a:r>
            <a:endParaRPr lang="en-US" sz="1900" dirty="0">
              <a:effectLst>
                <a:outerShdw blurRad="38100" dist="38100" dir="2700000" algn="tl">
                  <a:srgbClr val="000000">
                    <a:alpha val="43137"/>
                  </a:srgbClr>
                </a:outerShdw>
              </a:effectLst>
            </a:endParaRPr>
          </a:p>
        </p:txBody>
      </p:sp>
      <p:pic>
        <p:nvPicPr>
          <p:cNvPr id="8" name="Image 3" descr="preencoded.png"/>
          <p:cNvPicPr>
            <a:picLocks noChangeAspect="1"/>
          </p:cNvPicPr>
          <p:nvPr/>
        </p:nvPicPr>
        <p:blipFill>
          <a:blip r:embed="rId6"/>
          <a:stretch>
            <a:fillRect/>
          </a:stretch>
        </p:blipFill>
        <p:spPr>
          <a:xfrm>
            <a:off x="6179344" y="4144566"/>
            <a:ext cx="989886" cy="1187887"/>
          </a:xfrm>
          <a:prstGeom prst="rect">
            <a:avLst/>
          </a:prstGeom>
        </p:spPr>
      </p:pic>
      <p:sp>
        <p:nvSpPr>
          <p:cNvPr id="9" name="Text 3"/>
          <p:cNvSpPr/>
          <p:nvPr/>
        </p:nvSpPr>
        <p:spPr>
          <a:xfrm>
            <a:off x="7466171" y="4342448"/>
            <a:ext cx="2474833" cy="309324"/>
          </a:xfrm>
          <a:prstGeom prst="rect">
            <a:avLst/>
          </a:prstGeom>
          <a:noFill/>
          <a:ln/>
        </p:spPr>
        <p:txBody>
          <a:bodyPr wrap="none" lIns="0" tIns="0" rIns="0" bIns="0" rtlCol="0" anchor="t"/>
          <a:lstStyle/>
          <a:p>
            <a:pPr marL="0" indent="0" algn="l">
              <a:lnSpc>
                <a:spcPts val="2400"/>
              </a:lnSpc>
              <a:buNone/>
            </a:pPr>
            <a:r>
              <a:rPr lang="en-US" sz="19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Shipping</a:t>
            </a:r>
            <a:endParaRPr lang="en-US" sz="1900" dirty="0">
              <a:effectLst>
                <a:outerShdw blurRad="38100" dist="38100" dir="2700000" algn="tl">
                  <a:srgbClr val="000000">
                    <a:alpha val="43137"/>
                  </a:srgbClr>
                </a:outerShdw>
              </a:effectLst>
            </a:endParaRPr>
          </a:p>
        </p:txBody>
      </p:sp>
      <p:pic>
        <p:nvPicPr>
          <p:cNvPr id="10" name="Image 4" descr="preencoded.png"/>
          <p:cNvPicPr>
            <a:picLocks noChangeAspect="1"/>
          </p:cNvPicPr>
          <p:nvPr/>
        </p:nvPicPr>
        <p:blipFill>
          <a:blip r:embed="rId7"/>
          <a:stretch>
            <a:fillRect/>
          </a:stretch>
        </p:blipFill>
        <p:spPr>
          <a:xfrm>
            <a:off x="6179344" y="5332452"/>
            <a:ext cx="989886" cy="1187887"/>
          </a:xfrm>
          <a:prstGeom prst="rect">
            <a:avLst/>
          </a:prstGeom>
        </p:spPr>
      </p:pic>
      <p:sp>
        <p:nvSpPr>
          <p:cNvPr id="11" name="Text 4"/>
          <p:cNvSpPr/>
          <p:nvPr/>
        </p:nvSpPr>
        <p:spPr>
          <a:xfrm>
            <a:off x="7466171" y="5530334"/>
            <a:ext cx="2474833" cy="309324"/>
          </a:xfrm>
          <a:prstGeom prst="rect">
            <a:avLst/>
          </a:prstGeom>
          <a:noFill/>
          <a:ln/>
        </p:spPr>
        <p:txBody>
          <a:bodyPr wrap="none" lIns="0" tIns="0" rIns="0" bIns="0" rtlCol="0" anchor="t"/>
          <a:lstStyle/>
          <a:p>
            <a:pPr marL="0" indent="0" algn="l">
              <a:lnSpc>
                <a:spcPts val="2400"/>
              </a:lnSpc>
              <a:buNone/>
            </a:pPr>
            <a:r>
              <a:rPr lang="en-US" sz="19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Delivery</a:t>
            </a:r>
            <a:endParaRPr lang="en-US" sz="1900" dirty="0">
              <a:effectLst>
                <a:outerShdw blurRad="38100" dist="38100" dir="2700000" algn="tl">
                  <a:srgbClr val="000000">
                    <a:alpha val="43137"/>
                  </a:srgbClr>
                </a:outerShdw>
              </a:effectLst>
            </a:endParaRPr>
          </a:p>
        </p:txBody>
      </p:sp>
      <p:sp>
        <p:nvSpPr>
          <p:cNvPr id="12" name="Text 5"/>
          <p:cNvSpPr/>
          <p:nvPr/>
        </p:nvSpPr>
        <p:spPr>
          <a:xfrm>
            <a:off x="6179344" y="6742986"/>
            <a:ext cx="7758113" cy="633413"/>
          </a:xfrm>
          <a:prstGeom prst="rect">
            <a:avLst/>
          </a:prstGeom>
          <a:noFill/>
          <a:ln/>
        </p:spPr>
        <p:txBody>
          <a:bodyPr wrap="square" lIns="0" tIns="0" rIns="0" bIns="0" rtlCol="0" anchor="t"/>
          <a:lstStyle/>
          <a:p>
            <a:pPr marL="0" indent="0" algn="l">
              <a:lnSpc>
                <a:spcPts val="2450"/>
              </a:lnSpc>
              <a:buNone/>
            </a:pPr>
            <a:r>
              <a:rPr lang="en-US" sz="15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Pet shop products took approximately 23.5 days for delivery on average. This extended delivery time could impact customer satisfaction.</a:t>
            </a:r>
            <a:endParaRPr lang="en-US" sz="1550" dirty="0">
              <a:effectLst>
                <a:outerShdw blurRad="38100" dist="38100" dir="2700000" algn="tl">
                  <a:srgbClr val="000000">
                    <a:alpha val="43137"/>
                  </a:srgbClr>
                </a:outerShdw>
              </a:effectLst>
            </a:endParaRPr>
          </a:p>
        </p:txBody>
      </p:sp>
      <p:graphicFrame>
        <p:nvGraphicFramePr>
          <p:cNvPr id="15" name="Chart 14">
            <a:extLst>
              <a:ext uri="{FF2B5EF4-FFF2-40B4-BE49-F238E27FC236}">
                <a16:creationId xmlns:a16="http://schemas.microsoft.com/office/drawing/2014/main" id="{3154A4F3-E2B6-8334-1735-F2B8EC384B25}"/>
              </a:ext>
            </a:extLst>
          </p:cNvPr>
          <p:cNvGraphicFramePr>
            <a:graphicFrameLocks/>
          </p:cNvGraphicFramePr>
          <p:nvPr>
            <p:extLst>
              <p:ext uri="{D42A27DB-BD31-4B8C-83A1-F6EECF244321}">
                <p14:modId xmlns:p14="http://schemas.microsoft.com/office/powerpoint/2010/main" val="1613254881"/>
              </p:ext>
            </p:extLst>
          </p:nvPr>
        </p:nvGraphicFramePr>
        <p:xfrm>
          <a:off x="9252704" y="1780937"/>
          <a:ext cx="4503420" cy="4322446"/>
        </p:xfrm>
        <a:graphic>
          <a:graphicData uri="http://schemas.openxmlformats.org/drawingml/2006/chart">
            <c:chart xmlns:c="http://schemas.openxmlformats.org/drawingml/2006/chart" xmlns:r="http://schemas.openxmlformats.org/officeDocument/2006/relationships" r:id="rId8"/>
          </a:graphicData>
        </a:graphic>
      </p:graphicFrame>
      <p:sp>
        <p:nvSpPr>
          <p:cNvPr id="16" name="Arrow: Notched Right 15">
            <a:extLst>
              <a:ext uri="{FF2B5EF4-FFF2-40B4-BE49-F238E27FC236}">
                <a16:creationId xmlns:a16="http://schemas.microsoft.com/office/drawing/2014/main" id="{AC466A1A-D6A9-C8BB-6134-58557C50DFE4}"/>
              </a:ext>
            </a:extLst>
          </p:cNvPr>
          <p:cNvSpPr/>
          <p:nvPr/>
        </p:nvSpPr>
        <p:spPr>
          <a:xfrm>
            <a:off x="12550140" y="7658100"/>
            <a:ext cx="2080260" cy="571500"/>
          </a:xfrm>
          <a:prstGeom prst="notchedRightArrow">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793790" y="905708"/>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3F3F2"/>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Average Price &amp; Payment – São Paulo</a:t>
            </a:r>
            <a:endParaRPr lang="en-US" sz="4450" dirty="0">
              <a:effectLst>
                <a:outerShdw blurRad="38100" dist="38100" dir="2700000" algn="tl">
                  <a:srgbClr val="000000">
                    <a:alpha val="43137"/>
                  </a:srgbClr>
                </a:outerShdw>
              </a:effectLst>
            </a:endParaRPr>
          </a:p>
        </p:txBody>
      </p:sp>
      <p:sp>
        <p:nvSpPr>
          <p:cNvPr id="4" name="Text 1"/>
          <p:cNvSpPr/>
          <p:nvPr/>
        </p:nvSpPr>
        <p:spPr>
          <a:xfrm>
            <a:off x="793790" y="2776776"/>
            <a:ext cx="7556421" cy="748427"/>
          </a:xfrm>
          <a:prstGeom prst="rect">
            <a:avLst/>
          </a:prstGeom>
          <a:noFill/>
          <a:ln/>
        </p:spPr>
        <p:txBody>
          <a:bodyPr wrap="none" lIns="0" tIns="0" rIns="0" bIns="0" rtlCol="0" anchor="t"/>
          <a:lstStyle/>
          <a:p>
            <a:pPr marL="0" indent="0" algn="ctr">
              <a:lnSpc>
                <a:spcPts val="5850"/>
              </a:lnSpc>
              <a:buNone/>
            </a:pPr>
            <a:r>
              <a:rPr lang="en-US" sz="585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$125.8</a:t>
            </a:r>
            <a:endParaRPr lang="en-US" sz="5850" dirty="0">
              <a:effectLst>
                <a:outerShdw blurRad="38100" dist="38100" dir="2700000" algn="tl">
                  <a:srgbClr val="000000">
                    <a:alpha val="43137"/>
                  </a:srgbClr>
                </a:outerShdw>
              </a:effectLst>
            </a:endParaRPr>
          </a:p>
        </p:txBody>
      </p:sp>
      <p:sp>
        <p:nvSpPr>
          <p:cNvPr id="5" name="Text 2"/>
          <p:cNvSpPr/>
          <p:nvPr/>
        </p:nvSpPr>
        <p:spPr>
          <a:xfrm>
            <a:off x="3154323" y="3808571"/>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Avg Payment</a:t>
            </a:r>
            <a:endParaRPr lang="en-US" sz="2200" dirty="0">
              <a:effectLst>
                <a:outerShdw blurRad="38100" dist="38100" dir="2700000" algn="tl">
                  <a:srgbClr val="000000">
                    <a:alpha val="43137"/>
                  </a:srgbClr>
                </a:outerShdw>
              </a:effectLst>
            </a:endParaRPr>
          </a:p>
        </p:txBody>
      </p:sp>
      <p:sp>
        <p:nvSpPr>
          <p:cNvPr id="6" name="Text 3"/>
          <p:cNvSpPr/>
          <p:nvPr/>
        </p:nvSpPr>
        <p:spPr>
          <a:xfrm>
            <a:off x="793790" y="4956691"/>
            <a:ext cx="7556421" cy="748427"/>
          </a:xfrm>
          <a:prstGeom prst="rect">
            <a:avLst/>
          </a:prstGeom>
          <a:noFill/>
          <a:ln/>
        </p:spPr>
        <p:txBody>
          <a:bodyPr wrap="none" lIns="0" tIns="0" rIns="0" bIns="0" rtlCol="0" anchor="t"/>
          <a:lstStyle/>
          <a:p>
            <a:pPr marL="0" indent="0" algn="ctr">
              <a:lnSpc>
                <a:spcPts val="5850"/>
              </a:lnSpc>
              <a:buNone/>
            </a:pPr>
            <a:r>
              <a:rPr lang="en-US" sz="585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$96.59</a:t>
            </a:r>
            <a:endParaRPr lang="en-US" sz="5850" dirty="0">
              <a:effectLst>
                <a:outerShdw blurRad="38100" dist="38100" dir="2700000" algn="tl">
                  <a:srgbClr val="000000">
                    <a:alpha val="43137"/>
                  </a:srgbClr>
                </a:outerShdw>
              </a:effectLst>
            </a:endParaRPr>
          </a:p>
        </p:txBody>
      </p:sp>
      <p:sp>
        <p:nvSpPr>
          <p:cNvPr id="7" name="Text 4"/>
          <p:cNvSpPr/>
          <p:nvPr/>
        </p:nvSpPr>
        <p:spPr>
          <a:xfrm>
            <a:off x="3154323" y="5988487"/>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Avg Price</a:t>
            </a:r>
            <a:endParaRPr lang="en-US" sz="2200" dirty="0">
              <a:effectLst>
                <a:outerShdw blurRad="38100" dist="38100" dir="2700000" algn="tl">
                  <a:srgbClr val="000000">
                    <a:alpha val="43137"/>
                  </a:srgbClr>
                </a:outerShdw>
              </a:effectLst>
            </a:endParaRPr>
          </a:p>
        </p:txBody>
      </p:sp>
      <p:sp>
        <p:nvSpPr>
          <p:cNvPr id="8" name="Text 5"/>
          <p:cNvSpPr/>
          <p:nvPr/>
        </p:nvSpPr>
        <p:spPr>
          <a:xfrm>
            <a:off x="793790" y="659796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Customers from São Paulo paid an average of $125.8. The average product price was $96.59. This data reflects spending habits in this key region.</a:t>
            </a:r>
            <a:endParaRPr lang="en-US" sz="1750" dirty="0">
              <a:effectLst>
                <a:outerShdw blurRad="38100" dist="38100" dir="2700000" algn="tl">
                  <a:srgbClr val="000000">
                    <a:alpha val="43137"/>
                  </a:srgbClr>
                </a:outerShdw>
              </a:effectLst>
            </a:endParaRPr>
          </a:p>
        </p:txBody>
      </p:sp>
      <p:graphicFrame>
        <p:nvGraphicFramePr>
          <p:cNvPr id="9" name="Chart 8">
            <a:extLst>
              <a:ext uri="{FF2B5EF4-FFF2-40B4-BE49-F238E27FC236}">
                <a16:creationId xmlns:a16="http://schemas.microsoft.com/office/drawing/2014/main" id="{397CA5E2-8E56-2594-9CC6-4365E5E32787}"/>
              </a:ext>
            </a:extLst>
          </p:cNvPr>
          <p:cNvGraphicFramePr>
            <a:graphicFrameLocks/>
          </p:cNvGraphicFramePr>
          <p:nvPr>
            <p:extLst>
              <p:ext uri="{D42A27DB-BD31-4B8C-83A1-F6EECF244321}">
                <p14:modId xmlns:p14="http://schemas.microsoft.com/office/powerpoint/2010/main" val="2476150679"/>
              </p:ext>
            </p:extLst>
          </p:nvPr>
        </p:nvGraphicFramePr>
        <p:xfrm>
          <a:off x="10035184" y="0"/>
          <a:ext cx="4595216" cy="7829550"/>
        </p:xfrm>
        <a:graphic>
          <a:graphicData uri="http://schemas.openxmlformats.org/drawingml/2006/chart">
            <c:chart xmlns:c="http://schemas.openxmlformats.org/drawingml/2006/chart" xmlns:r="http://schemas.openxmlformats.org/officeDocument/2006/relationships" r:id="rId3"/>
          </a:graphicData>
        </a:graphic>
      </p:graphicFrame>
      <p:sp>
        <p:nvSpPr>
          <p:cNvPr id="11" name="Arrow: Notched Right 10">
            <a:extLst>
              <a:ext uri="{FF2B5EF4-FFF2-40B4-BE49-F238E27FC236}">
                <a16:creationId xmlns:a16="http://schemas.microsoft.com/office/drawing/2014/main" id="{C2F888B5-6084-CB80-8F8E-12A87B37FF60}"/>
              </a:ext>
            </a:extLst>
          </p:cNvPr>
          <p:cNvSpPr/>
          <p:nvPr/>
        </p:nvSpPr>
        <p:spPr>
          <a:xfrm>
            <a:off x="12550140" y="7658100"/>
            <a:ext cx="2080260" cy="571500"/>
          </a:xfrm>
          <a:prstGeom prst="notchedRightArrow">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717834"/>
            <a:ext cx="8151495" cy="708779"/>
          </a:xfrm>
          <a:prstGeom prst="rect">
            <a:avLst/>
          </a:prstGeom>
          <a:noFill/>
          <a:ln/>
        </p:spPr>
        <p:txBody>
          <a:bodyPr wrap="none" lIns="0" tIns="0" rIns="0" bIns="0" rtlCol="0" anchor="t"/>
          <a:lstStyle/>
          <a:p>
            <a:pPr marL="0" indent="0" algn="l">
              <a:lnSpc>
                <a:spcPts val="5550"/>
              </a:lnSpc>
              <a:buNone/>
            </a:pPr>
            <a:r>
              <a:rPr lang="en-US" sz="4450" dirty="0">
                <a:solidFill>
                  <a:srgbClr val="F3F3F2"/>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Shipping Days vs. Review Score</a:t>
            </a:r>
            <a:endParaRPr lang="en-US" sz="4450" dirty="0">
              <a:effectLst>
                <a:outerShdw blurRad="38100" dist="38100" dir="2700000" algn="tl">
                  <a:srgbClr val="000000">
                    <a:alpha val="43137"/>
                  </a:srgbClr>
                </a:outerShdw>
              </a:effectLst>
            </a:endParaRPr>
          </a:p>
        </p:txBody>
      </p:sp>
      <p:sp>
        <p:nvSpPr>
          <p:cNvPr id="3" name="Shape 1"/>
          <p:cNvSpPr/>
          <p:nvPr/>
        </p:nvSpPr>
        <p:spPr>
          <a:xfrm>
            <a:off x="793790" y="2880241"/>
            <a:ext cx="2173724" cy="807958"/>
          </a:xfrm>
          <a:prstGeom prst="roundRect">
            <a:avLst>
              <a:gd name="adj" fmla="val 4211"/>
            </a:avLst>
          </a:prstGeom>
          <a:solidFill>
            <a:srgbClr val="484B51"/>
          </a:solidFill>
          <a:ln/>
        </p:spPr>
      </p:sp>
      <p:sp>
        <p:nvSpPr>
          <p:cNvPr id="4" name="Text 2"/>
          <p:cNvSpPr/>
          <p:nvPr/>
        </p:nvSpPr>
        <p:spPr>
          <a:xfrm>
            <a:off x="1721167" y="3084909"/>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D4D4D1"/>
                </a:solidFill>
                <a:latin typeface="IBM Plex Sans Medium" pitchFamily="34" charset="0"/>
                <a:ea typeface="IBM Plex Sans Medium" pitchFamily="34" charset="-122"/>
                <a:cs typeface="IBM Plex Sans Medium" pitchFamily="34" charset="-120"/>
              </a:rPr>
              <a:t>1</a:t>
            </a:r>
            <a:endParaRPr lang="en-US" sz="2500" dirty="0"/>
          </a:p>
        </p:txBody>
      </p:sp>
      <p:sp>
        <p:nvSpPr>
          <p:cNvPr id="5" name="Text 3"/>
          <p:cNvSpPr/>
          <p:nvPr/>
        </p:nvSpPr>
        <p:spPr>
          <a:xfrm>
            <a:off x="3194328" y="3107055"/>
            <a:ext cx="1750695"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Fast Shipping</a:t>
            </a:r>
            <a:endParaRPr lang="en-US" sz="2200" dirty="0">
              <a:effectLst>
                <a:outerShdw blurRad="38100" dist="38100" dir="2700000" algn="tl">
                  <a:srgbClr val="000000">
                    <a:alpha val="43137"/>
                  </a:srgbClr>
                </a:outerShdw>
              </a:effectLst>
            </a:endParaRPr>
          </a:p>
        </p:txBody>
      </p:sp>
      <p:sp>
        <p:nvSpPr>
          <p:cNvPr id="6" name="Shape 4"/>
          <p:cNvSpPr/>
          <p:nvPr/>
        </p:nvSpPr>
        <p:spPr>
          <a:xfrm>
            <a:off x="3080861" y="3672959"/>
            <a:ext cx="10642402" cy="15240"/>
          </a:xfrm>
          <a:prstGeom prst="roundRect">
            <a:avLst>
              <a:gd name="adj" fmla="val 223256"/>
            </a:avLst>
          </a:prstGeom>
          <a:solidFill>
            <a:srgbClr val="61646A"/>
          </a:solidFill>
          <a:ln/>
        </p:spPr>
      </p:sp>
      <p:sp>
        <p:nvSpPr>
          <p:cNvPr id="7" name="Shape 5"/>
          <p:cNvSpPr/>
          <p:nvPr/>
        </p:nvSpPr>
        <p:spPr>
          <a:xfrm>
            <a:off x="793790" y="3801547"/>
            <a:ext cx="4347567" cy="807958"/>
          </a:xfrm>
          <a:prstGeom prst="roundRect">
            <a:avLst>
              <a:gd name="adj" fmla="val 4211"/>
            </a:avLst>
          </a:prstGeom>
          <a:solidFill>
            <a:srgbClr val="484B51"/>
          </a:solidFill>
          <a:ln/>
        </p:spPr>
      </p:sp>
      <p:sp>
        <p:nvSpPr>
          <p:cNvPr id="8" name="Text 6"/>
          <p:cNvSpPr/>
          <p:nvPr/>
        </p:nvSpPr>
        <p:spPr>
          <a:xfrm>
            <a:off x="2808089" y="4006215"/>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D4D4D1"/>
                </a:solidFill>
                <a:latin typeface="IBM Plex Sans Medium" pitchFamily="34" charset="0"/>
                <a:ea typeface="IBM Plex Sans Medium" pitchFamily="34" charset="-122"/>
                <a:cs typeface="IBM Plex Sans Medium" pitchFamily="34" charset="-120"/>
              </a:rPr>
              <a:t>2</a:t>
            </a:r>
            <a:endParaRPr lang="en-US" sz="2500" dirty="0"/>
          </a:p>
        </p:txBody>
      </p:sp>
      <p:sp>
        <p:nvSpPr>
          <p:cNvPr id="9" name="Text 7"/>
          <p:cNvSpPr/>
          <p:nvPr/>
        </p:nvSpPr>
        <p:spPr>
          <a:xfrm>
            <a:off x="5368171" y="4028361"/>
            <a:ext cx="2201228"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Good Experience</a:t>
            </a:r>
            <a:endParaRPr lang="en-US" sz="2200" dirty="0">
              <a:effectLst>
                <a:outerShdw blurRad="38100" dist="38100" dir="2700000" algn="tl">
                  <a:srgbClr val="000000">
                    <a:alpha val="43137"/>
                  </a:srgbClr>
                </a:outerShdw>
              </a:effectLst>
            </a:endParaRPr>
          </a:p>
        </p:txBody>
      </p:sp>
      <p:sp>
        <p:nvSpPr>
          <p:cNvPr id="10" name="Shape 8"/>
          <p:cNvSpPr/>
          <p:nvPr/>
        </p:nvSpPr>
        <p:spPr>
          <a:xfrm>
            <a:off x="5254704" y="4594265"/>
            <a:ext cx="8468558" cy="15240"/>
          </a:xfrm>
          <a:prstGeom prst="roundRect">
            <a:avLst>
              <a:gd name="adj" fmla="val 223256"/>
            </a:avLst>
          </a:prstGeom>
          <a:solidFill>
            <a:srgbClr val="61646A"/>
          </a:solidFill>
          <a:ln/>
        </p:spPr>
      </p:sp>
      <p:sp>
        <p:nvSpPr>
          <p:cNvPr id="11" name="Shape 9"/>
          <p:cNvSpPr/>
          <p:nvPr/>
        </p:nvSpPr>
        <p:spPr>
          <a:xfrm>
            <a:off x="793790" y="4722852"/>
            <a:ext cx="6521410" cy="807958"/>
          </a:xfrm>
          <a:prstGeom prst="roundRect">
            <a:avLst>
              <a:gd name="adj" fmla="val 4211"/>
            </a:avLst>
          </a:prstGeom>
          <a:solidFill>
            <a:srgbClr val="484B51"/>
          </a:solidFill>
          <a:ln/>
        </p:spPr>
      </p:sp>
      <p:sp>
        <p:nvSpPr>
          <p:cNvPr id="12" name="Text 10"/>
          <p:cNvSpPr/>
          <p:nvPr/>
        </p:nvSpPr>
        <p:spPr>
          <a:xfrm>
            <a:off x="3895011" y="4927521"/>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D4D4D1"/>
                </a:solidFill>
                <a:latin typeface="IBM Plex Sans Medium" pitchFamily="34" charset="0"/>
                <a:ea typeface="IBM Plex Sans Medium" pitchFamily="34" charset="-122"/>
                <a:cs typeface="IBM Plex Sans Medium" pitchFamily="34" charset="-120"/>
              </a:rPr>
              <a:t>3</a:t>
            </a:r>
            <a:endParaRPr lang="en-US" sz="2500" dirty="0"/>
          </a:p>
        </p:txBody>
      </p:sp>
      <p:sp>
        <p:nvSpPr>
          <p:cNvPr id="13" name="Text 11"/>
          <p:cNvSpPr/>
          <p:nvPr/>
        </p:nvSpPr>
        <p:spPr>
          <a:xfrm>
            <a:off x="7542014" y="4949666"/>
            <a:ext cx="1599724" cy="354330"/>
          </a:xfrm>
          <a:prstGeom prst="rect">
            <a:avLst/>
          </a:prstGeom>
          <a:noFill/>
          <a:ln/>
        </p:spPr>
        <p:txBody>
          <a:bodyPr wrap="none" lIns="0" tIns="0" rIns="0" bIns="0" rtlCol="0" anchor="t"/>
          <a:lstStyle/>
          <a:p>
            <a:pPr marL="0" indent="0" algn="l">
              <a:lnSpc>
                <a:spcPts val="2750"/>
              </a:lnSpc>
              <a:buNone/>
            </a:pPr>
            <a:r>
              <a:rPr lang="en-US" sz="2200" dirty="0">
                <a:solidFill>
                  <a:srgbClr val="D4D4D1"/>
                </a:solidFill>
                <a:effectLst>
                  <a:outerShdw blurRad="38100" dist="38100" dir="2700000" algn="tl">
                    <a:srgbClr val="000000">
                      <a:alpha val="43137"/>
                    </a:srgbClr>
                  </a:outerShdw>
                </a:effectLst>
                <a:latin typeface="IBM Plex Sans Medium" pitchFamily="34" charset="0"/>
                <a:ea typeface="IBM Plex Sans Medium" pitchFamily="34" charset="-122"/>
                <a:cs typeface="IBM Plex Sans Medium" pitchFamily="34" charset="-120"/>
              </a:rPr>
              <a:t>High Review</a:t>
            </a:r>
            <a:endParaRPr lang="en-US" sz="2200" dirty="0">
              <a:effectLst>
                <a:outerShdw blurRad="38100" dist="38100" dir="2700000" algn="tl">
                  <a:srgbClr val="000000">
                    <a:alpha val="43137"/>
                  </a:srgbClr>
                </a:outerShdw>
              </a:effectLst>
            </a:endParaRPr>
          </a:p>
        </p:txBody>
      </p:sp>
      <p:sp>
        <p:nvSpPr>
          <p:cNvPr id="14" name="Text 12"/>
          <p:cNvSpPr/>
          <p:nvPr/>
        </p:nvSpPr>
        <p:spPr>
          <a:xfrm>
            <a:off x="793790" y="578596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D4D4D1"/>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Analysis reveals higher review scores are associated with slightly lower delivery days. Efficient shipping directly influences customer perception and satisfaction.</a:t>
            </a:r>
            <a:endParaRPr lang="en-US" sz="1750" dirty="0">
              <a:effectLst>
                <a:outerShdw blurRad="38100" dist="38100" dir="2700000" algn="tl">
                  <a:srgbClr val="000000">
                    <a:alpha val="43137"/>
                  </a:srgbClr>
                </a:outerShdw>
              </a:effectLst>
            </a:endParaRPr>
          </a:p>
        </p:txBody>
      </p:sp>
      <p:sp>
        <p:nvSpPr>
          <p:cNvPr id="16" name="Arrow: Notched Right 15">
            <a:extLst>
              <a:ext uri="{FF2B5EF4-FFF2-40B4-BE49-F238E27FC236}">
                <a16:creationId xmlns:a16="http://schemas.microsoft.com/office/drawing/2014/main" id="{E57B982A-2C4E-B489-787A-701668F97D33}"/>
              </a:ext>
            </a:extLst>
          </p:cNvPr>
          <p:cNvSpPr/>
          <p:nvPr/>
        </p:nvSpPr>
        <p:spPr>
          <a:xfrm>
            <a:off x="12550140" y="7658100"/>
            <a:ext cx="2080260" cy="571500"/>
          </a:xfrm>
          <a:prstGeom prst="notchedRightArrow">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chart&#10;&#10;AI-generated content may be incorrect.">
            <a:extLst>
              <a:ext uri="{FF2B5EF4-FFF2-40B4-BE49-F238E27FC236}">
                <a16:creationId xmlns:a16="http://schemas.microsoft.com/office/drawing/2014/main" id="{B92EEAB7-853B-1378-D1F8-E81E01952B0A}"/>
              </a:ext>
            </a:extLst>
          </p:cNvPr>
          <p:cNvPicPr>
            <a:picLocks noChangeAspect="1"/>
          </p:cNvPicPr>
          <p:nvPr/>
        </p:nvPicPr>
        <p:blipFill>
          <a:blip r:embed="rId2"/>
          <a:stretch>
            <a:fillRect/>
          </a:stretch>
        </p:blipFill>
        <p:spPr>
          <a:xfrm>
            <a:off x="0" y="994410"/>
            <a:ext cx="14630400" cy="7235190"/>
          </a:xfrm>
          <a:prstGeom prst="rect">
            <a:avLst/>
          </a:prstGeom>
        </p:spPr>
      </p:pic>
      <p:sp>
        <p:nvSpPr>
          <p:cNvPr id="5" name="Rectangle 4">
            <a:extLst>
              <a:ext uri="{FF2B5EF4-FFF2-40B4-BE49-F238E27FC236}">
                <a16:creationId xmlns:a16="http://schemas.microsoft.com/office/drawing/2014/main" id="{B3B23051-EE7E-0920-0F1B-94EF9175AB3A}"/>
              </a:ext>
            </a:extLst>
          </p:cNvPr>
          <p:cNvSpPr/>
          <p:nvPr/>
        </p:nvSpPr>
        <p:spPr>
          <a:xfrm>
            <a:off x="22338" y="0"/>
            <a:ext cx="4811510" cy="923330"/>
          </a:xfrm>
          <a:prstGeom prst="rect">
            <a:avLst/>
          </a:prstGeom>
          <a:noFill/>
        </p:spPr>
        <p:txBody>
          <a:bodyPr wrap="none" lIns="91440" tIns="45720" rIns="91440" bIns="45720">
            <a:spAutoFit/>
          </a:bodyPr>
          <a:lstStyle/>
          <a:p>
            <a:pPr algn="ctr"/>
            <a:r>
              <a:rPr lang="en-US" sz="5400" dirty="0">
                <a:ln w="0"/>
                <a:solidFill>
                  <a:schemeClr val="bg1">
                    <a:lumMod val="95000"/>
                  </a:schemeClr>
                </a:solidFill>
                <a:effectLst>
                  <a:outerShdw blurRad="38100" dist="19050" dir="2700000" algn="tl" rotWithShape="0">
                    <a:schemeClr val="dk1">
                      <a:alpha val="40000"/>
                    </a:schemeClr>
                  </a:outerShdw>
                </a:effectLst>
              </a:rPr>
              <a:t>Excel Dashboard</a:t>
            </a:r>
            <a:endParaRPr lang="en-US" sz="5400" b="0" cap="none" spc="0" dirty="0">
              <a:ln w="0"/>
              <a:solidFill>
                <a:schemeClr val="bg1">
                  <a:lumMod val="95000"/>
                </a:schemeClr>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16432461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192</TotalTime>
  <Words>577</Words>
  <Application>Microsoft Office PowerPoint</Application>
  <PresentationFormat>Custom</PresentationFormat>
  <Paragraphs>72</Paragraphs>
  <Slides>14</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Lora</vt:lpstr>
      <vt:lpstr>Source Sans Pro</vt:lpstr>
      <vt:lpstr>IBM Plex Sans Medium</vt:lpstr>
      <vt:lpstr>Roboto</vt:lpstr>
      <vt:lpstr>Arial</vt:lpstr>
      <vt:lpstr>ADLaM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Sheruzzama Khan</cp:lastModifiedBy>
  <cp:revision>8</cp:revision>
  <dcterms:created xsi:type="dcterms:W3CDTF">2025-04-07T15:23:43Z</dcterms:created>
  <dcterms:modified xsi:type="dcterms:W3CDTF">2025-04-08T08:30:12Z</dcterms:modified>
</cp:coreProperties>
</file>